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892" r:id="rId4"/>
    <p:sldMasterId id="2147483973" r:id="rId5"/>
  </p:sldMasterIdLst>
  <p:notesMasterIdLst>
    <p:notesMasterId r:id="rId85"/>
  </p:notesMasterIdLst>
  <p:handoutMasterIdLst>
    <p:handoutMasterId r:id="rId86"/>
  </p:handoutMasterIdLst>
  <p:sldIdLst>
    <p:sldId id="277" r:id="rId6"/>
    <p:sldId id="259" r:id="rId7"/>
    <p:sldId id="315" r:id="rId8"/>
    <p:sldId id="2146846981" r:id="rId9"/>
    <p:sldId id="2146846970" r:id="rId10"/>
    <p:sldId id="2147472546" r:id="rId11"/>
    <p:sldId id="323" r:id="rId12"/>
    <p:sldId id="2147472543" r:id="rId13"/>
    <p:sldId id="336" r:id="rId14"/>
    <p:sldId id="2145706578" r:id="rId15"/>
    <p:sldId id="2145706512" r:id="rId16"/>
    <p:sldId id="2145706579" r:id="rId17"/>
    <p:sldId id="2145706513" r:id="rId18"/>
    <p:sldId id="2145706514" r:id="rId19"/>
    <p:sldId id="2145706581" r:id="rId20"/>
    <p:sldId id="2147472553" r:id="rId21"/>
    <p:sldId id="2145706517" r:id="rId22"/>
    <p:sldId id="2145706547" r:id="rId23"/>
    <p:sldId id="338" r:id="rId24"/>
    <p:sldId id="2145706510" r:id="rId25"/>
    <p:sldId id="2145706563" r:id="rId26"/>
    <p:sldId id="2145706575" r:id="rId27"/>
    <p:sldId id="2145706564" r:id="rId28"/>
    <p:sldId id="2145706565" r:id="rId29"/>
    <p:sldId id="2145706523" r:id="rId30"/>
    <p:sldId id="2145706570" r:id="rId31"/>
    <p:sldId id="2145706530" r:id="rId32"/>
    <p:sldId id="2145706534" r:id="rId33"/>
    <p:sldId id="2145706532" r:id="rId34"/>
    <p:sldId id="2145706524" r:id="rId35"/>
    <p:sldId id="2145706567" r:id="rId36"/>
    <p:sldId id="2145706535" r:id="rId37"/>
    <p:sldId id="2145706501" r:id="rId38"/>
    <p:sldId id="2145706536" r:id="rId39"/>
    <p:sldId id="2147472544" r:id="rId40"/>
    <p:sldId id="2147472545" r:id="rId41"/>
    <p:sldId id="2147472547" r:id="rId42"/>
    <p:sldId id="2147472548" r:id="rId43"/>
    <p:sldId id="2147472549" r:id="rId44"/>
    <p:sldId id="2147472550" r:id="rId45"/>
    <p:sldId id="2147472551" r:id="rId46"/>
    <p:sldId id="2147472552" r:id="rId47"/>
    <p:sldId id="907" r:id="rId48"/>
    <p:sldId id="2147472556" r:id="rId49"/>
    <p:sldId id="2147472557" r:id="rId50"/>
    <p:sldId id="5072" r:id="rId51"/>
    <p:sldId id="890" r:id="rId52"/>
    <p:sldId id="2134803652" r:id="rId53"/>
    <p:sldId id="2134803653" r:id="rId54"/>
    <p:sldId id="2147472558" r:id="rId55"/>
    <p:sldId id="2147472559" r:id="rId56"/>
    <p:sldId id="2146846946" r:id="rId57"/>
    <p:sldId id="2147472560" r:id="rId58"/>
    <p:sldId id="2147472562" r:id="rId59"/>
    <p:sldId id="2147472563" r:id="rId60"/>
    <p:sldId id="2147472564" r:id="rId61"/>
    <p:sldId id="2147472565" r:id="rId62"/>
    <p:sldId id="2147472577" r:id="rId63"/>
    <p:sldId id="2147472566" r:id="rId64"/>
    <p:sldId id="2147472578" r:id="rId65"/>
    <p:sldId id="2147472579" r:id="rId66"/>
    <p:sldId id="940" r:id="rId67"/>
    <p:sldId id="2147472567" r:id="rId68"/>
    <p:sldId id="256" r:id="rId69"/>
    <p:sldId id="941" r:id="rId70"/>
    <p:sldId id="902" r:id="rId71"/>
    <p:sldId id="910" r:id="rId72"/>
    <p:sldId id="2147472580" r:id="rId73"/>
    <p:sldId id="2147472561" r:id="rId74"/>
    <p:sldId id="904" r:id="rId75"/>
    <p:sldId id="2147472569" r:id="rId76"/>
    <p:sldId id="2147472570" r:id="rId77"/>
    <p:sldId id="2147472571" r:id="rId78"/>
    <p:sldId id="2147472572" r:id="rId79"/>
    <p:sldId id="2147472573" r:id="rId80"/>
    <p:sldId id="2147472581" r:id="rId81"/>
    <p:sldId id="2147472575" r:id="rId82"/>
    <p:sldId id="2147472576" r:id="rId83"/>
    <p:sldId id="311" r:id="rId84"/>
  </p:sldIdLst>
  <p:sldSz cx="1219835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60" userDrawn="1">
          <p15:clr>
            <a:srgbClr val="A4A3A4"/>
          </p15:clr>
        </p15:guide>
        <p15:guide id="2" pos="3842" userDrawn="1">
          <p15:clr>
            <a:srgbClr val="A4A3A4"/>
          </p15:clr>
        </p15:guide>
        <p15:guide id="3" pos="435" userDrawn="1">
          <p15:clr>
            <a:srgbClr val="A4A3A4"/>
          </p15:clr>
        </p15:guide>
        <p15:guide id="4" orient="horz" pos="1944" userDrawn="1">
          <p15:clr>
            <a:srgbClr val="A4A3A4"/>
          </p15:clr>
        </p15:guide>
        <p15:guide id="5" orient="horz" pos="1080" userDrawn="1">
          <p15:clr>
            <a:srgbClr val="A4A3A4"/>
          </p15:clr>
        </p15:guide>
        <p15:guide id="6" orient="horz" pos="648" userDrawn="1">
          <p15:clr>
            <a:srgbClr val="A4A3A4"/>
          </p15:clr>
        </p15:guide>
        <p15:guide id="7" pos="386" userDrawn="1">
          <p15:clr>
            <a:srgbClr val="A4A3A4"/>
          </p15:clr>
        </p15:guide>
        <p15:guide id="8" orient="horz" pos="336" userDrawn="1">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C4CD"/>
    <a:srgbClr val="747480"/>
    <a:srgbClr val="2E2E38"/>
    <a:srgbClr val="155CB4"/>
    <a:srgbClr val="FFFFFF"/>
    <a:srgbClr val="000000"/>
    <a:srgbClr val="808080"/>
    <a:srgbClr val="FFE600"/>
    <a:srgbClr val="FF9A91"/>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4E4C98-49BC-4871-B7B7-F87E94DD8906}" v="1" dt="2023-06-27T15:13:50.6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95182" autoAdjust="0"/>
  </p:normalViewPr>
  <p:slideViewPr>
    <p:cSldViewPr snapToGrid="0" snapToObjects="1" showGuides="1">
      <p:cViewPr varScale="1">
        <p:scale>
          <a:sx n="108" d="100"/>
          <a:sy n="108" d="100"/>
        </p:scale>
        <p:origin x="906" y="114"/>
      </p:cViewPr>
      <p:guideLst>
        <p:guide orient="horz" pos="3960"/>
        <p:guide pos="3842"/>
        <p:guide pos="435"/>
        <p:guide orient="horz" pos="1944"/>
        <p:guide orient="horz" pos="1080"/>
        <p:guide orient="horz" pos="648"/>
        <p:guide pos="386"/>
        <p:guide orient="horz" pos="336"/>
      </p:guideLst>
    </p:cSldViewPr>
  </p:slideViewPr>
  <p:outlineViewPr>
    <p:cViewPr>
      <p:scale>
        <a:sx n="33" d="100"/>
        <a:sy n="33" d="100"/>
      </p:scale>
      <p:origin x="0" y="-12882"/>
    </p:cViewPr>
  </p:outlineViewPr>
  <p:notesTextViewPr>
    <p:cViewPr>
      <p:scale>
        <a:sx n="50" d="100"/>
        <a:sy n="50" d="100"/>
      </p:scale>
      <p:origin x="0" y="0"/>
    </p:cViewPr>
  </p:notesTextViewPr>
  <p:sorterViewPr>
    <p:cViewPr varScale="1">
      <p:scale>
        <a:sx n="1" d="1"/>
        <a:sy n="1" d="1"/>
      </p:scale>
      <p:origin x="0" y="0"/>
    </p:cViewPr>
  </p:sorterViewPr>
  <p:notesViewPr>
    <p:cSldViewPr snapToGrid="0" snapToObjects="1" showGuides="1">
      <p:cViewPr varScale="1">
        <p:scale>
          <a:sx n="80" d="100"/>
          <a:sy n="80" d="100"/>
        </p:scale>
        <p:origin x="-2004" y="-96"/>
      </p:cViewPr>
      <p:guideLst>
        <p:guide orient="horz" pos="2956"/>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commentAuthors" Target="commen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69265"/>
          </a:xfrm>
          <a:prstGeom prst="rect">
            <a:avLst/>
          </a:prstGeom>
        </p:spPr>
        <p:txBody>
          <a:bodyPr vert="horz" lIns="94194" tIns="47097" rIns="94194" bIns="47097" rtlCol="0"/>
          <a:lstStyle>
            <a:lvl1pPr algn="l">
              <a:defRPr sz="1200"/>
            </a:lvl1pPr>
          </a:lstStyle>
          <a:p>
            <a:endParaRPr lang="en-GB" dirty="0">
              <a:latin typeface="Arial" pitchFamily="34" charset="0"/>
            </a:endParaRPr>
          </a:p>
        </p:txBody>
      </p:sp>
      <p:sp>
        <p:nvSpPr>
          <p:cNvPr id="3" name="Date Placeholder 2"/>
          <p:cNvSpPr>
            <a:spLocks noGrp="1"/>
          </p:cNvSpPr>
          <p:nvPr>
            <p:ph type="dt" sz="quarter" idx="1"/>
          </p:nvPr>
        </p:nvSpPr>
        <p:spPr>
          <a:xfrm>
            <a:off x="4021295" y="0"/>
            <a:ext cx="3076363" cy="469265"/>
          </a:xfrm>
          <a:prstGeom prst="rect">
            <a:avLst/>
          </a:prstGeom>
        </p:spPr>
        <p:txBody>
          <a:bodyPr vert="horz" lIns="94194" tIns="47097" rIns="94194" bIns="47097" rtlCol="0"/>
          <a:lstStyle>
            <a:lvl1pPr algn="r">
              <a:defRPr sz="1200"/>
            </a:lvl1pPr>
          </a:lstStyle>
          <a:p>
            <a:fld id="{75A85089-C692-4DEA-AC49-04CF34D4FE14}" type="datetimeFigureOut">
              <a:rPr lang="en-GB" smtClean="0">
                <a:latin typeface="Arial" pitchFamily="34" charset="0"/>
              </a:rPr>
              <a:pPr/>
              <a:t>30/06/2023</a:t>
            </a:fld>
            <a:endParaRPr lang="en-GB" dirty="0">
              <a:latin typeface="Arial" pitchFamily="34" charset="0"/>
            </a:endParaRPr>
          </a:p>
        </p:txBody>
      </p:sp>
      <p:sp>
        <p:nvSpPr>
          <p:cNvPr id="4" name="Footer Placeholder 3"/>
          <p:cNvSpPr>
            <a:spLocks noGrp="1"/>
          </p:cNvSpPr>
          <p:nvPr>
            <p:ph type="ftr" sz="quarter" idx="2"/>
          </p:nvPr>
        </p:nvSpPr>
        <p:spPr>
          <a:xfrm>
            <a:off x="1" y="8914406"/>
            <a:ext cx="3076363" cy="469265"/>
          </a:xfrm>
          <a:prstGeom prst="rect">
            <a:avLst/>
          </a:prstGeom>
        </p:spPr>
        <p:txBody>
          <a:bodyPr vert="horz" lIns="94194" tIns="47097" rIns="94194" bIns="47097" rtlCol="0" anchor="b"/>
          <a:lstStyle>
            <a:lvl1pPr algn="l">
              <a:defRPr sz="12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4021295" y="8914406"/>
            <a:ext cx="3076363" cy="469265"/>
          </a:xfrm>
          <a:prstGeom prst="rect">
            <a:avLst/>
          </a:prstGeom>
        </p:spPr>
        <p:txBody>
          <a:bodyPr vert="horz" lIns="94194" tIns="47097" rIns="94194" bIns="47097" rtlCol="0" anchor="b"/>
          <a:lstStyle>
            <a:lvl1pPr algn="r">
              <a:defRPr sz="12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69265"/>
          </a:xfrm>
          <a:prstGeom prst="rect">
            <a:avLst/>
          </a:prstGeom>
        </p:spPr>
        <p:txBody>
          <a:bodyPr vert="horz" lIns="94194" tIns="47097" rIns="94194" bIns="47097"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4021295" y="0"/>
            <a:ext cx="3076363" cy="469265"/>
          </a:xfrm>
          <a:prstGeom prst="rect">
            <a:avLst/>
          </a:prstGeom>
        </p:spPr>
        <p:txBody>
          <a:bodyPr vert="horz" lIns="94194" tIns="47097" rIns="94194" bIns="47097" rtlCol="0"/>
          <a:lstStyle>
            <a:lvl1pPr algn="r">
              <a:defRPr sz="1200">
                <a:latin typeface="Arial" pitchFamily="34" charset="0"/>
              </a:defRPr>
            </a:lvl1pPr>
          </a:lstStyle>
          <a:p>
            <a:fld id="{8045EBA9-A28D-4849-BFEA-AA04F6A21B63}" type="datetimeFigureOut">
              <a:rPr lang="en-GB" smtClean="0"/>
              <a:pPr/>
              <a:t>30/06/2023</a:t>
            </a:fld>
            <a:endParaRPr lang="en-GB" dirty="0"/>
          </a:p>
        </p:txBody>
      </p:sp>
      <p:sp>
        <p:nvSpPr>
          <p:cNvPr id="4" name="Slide Image Placeholder 3"/>
          <p:cNvSpPr>
            <a:spLocks noGrp="1" noRot="1" noChangeAspect="1"/>
          </p:cNvSpPr>
          <p:nvPr>
            <p:ph type="sldImg" idx="2"/>
          </p:nvPr>
        </p:nvSpPr>
        <p:spPr>
          <a:xfrm>
            <a:off x="419100" y="703263"/>
            <a:ext cx="6261100" cy="3519487"/>
          </a:xfrm>
          <a:prstGeom prst="rect">
            <a:avLst/>
          </a:prstGeom>
          <a:noFill/>
          <a:ln w="12700">
            <a:solidFill>
              <a:prstClr val="black"/>
            </a:solidFill>
          </a:ln>
        </p:spPr>
        <p:txBody>
          <a:bodyPr vert="horz" lIns="94194" tIns="47097" rIns="94194" bIns="47097" rtlCol="0" anchor="ctr"/>
          <a:lstStyle/>
          <a:p>
            <a:endParaRPr lang="en-GB" dirty="0"/>
          </a:p>
        </p:txBody>
      </p:sp>
      <p:sp>
        <p:nvSpPr>
          <p:cNvPr id="5" name="Notes Placeholder 4"/>
          <p:cNvSpPr>
            <a:spLocks noGrp="1"/>
          </p:cNvSpPr>
          <p:nvPr>
            <p:ph type="body" sz="quarter" idx="3"/>
          </p:nvPr>
        </p:nvSpPr>
        <p:spPr>
          <a:xfrm>
            <a:off x="709931" y="4458018"/>
            <a:ext cx="5679440" cy="4223385"/>
          </a:xfrm>
          <a:prstGeom prst="rect">
            <a:avLst/>
          </a:prstGeom>
        </p:spPr>
        <p:txBody>
          <a:bodyPr vert="horz" lIns="94194" tIns="47097" rIns="94194" bIns="4709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1" y="8914406"/>
            <a:ext cx="3076363" cy="469265"/>
          </a:xfrm>
          <a:prstGeom prst="rect">
            <a:avLst/>
          </a:prstGeom>
        </p:spPr>
        <p:txBody>
          <a:bodyPr vert="horz" lIns="94194" tIns="47097" rIns="94194" bIns="47097"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4021295" y="8914406"/>
            <a:ext cx="3076363" cy="469265"/>
          </a:xfrm>
          <a:prstGeom prst="rect">
            <a:avLst/>
          </a:prstGeom>
        </p:spPr>
        <p:txBody>
          <a:bodyPr vert="horz" lIns="94194" tIns="47097" rIns="94194" bIns="47097" rtlCol="0" anchor="b"/>
          <a:lstStyle>
            <a:lvl1pPr algn="r">
              <a:defRPr sz="12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0</a:t>
            </a:fld>
            <a:endParaRPr lang="en-GB" dirty="0"/>
          </a:p>
        </p:txBody>
      </p:sp>
    </p:spTree>
    <p:extLst>
      <p:ext uri="{BB962C8B-B14F-4D97-AF65-F5344CB8AC3E}">
        <p14:creationId xmlns:p14="http://schemas.microsoft.com/office/powerpoint/2010/main" val="2422556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lvl="1"/>
            <a:r>
              <a:rPr lang="en-US" dirty="0"/>
              <a:t>Cathy lets talk about the updates to the instructions here: </a:t>
            </a:r>
            <a:r>
              <a:rPr lang="en-US" sz="1800" dirty="0">
                <a:solidFill>
                  <a:schemeClr val="dk1"/>
                </a:solidFill>
                <a:latin typeface="+mn-lt"/>
              </a:rPr>
              <a:t>Box 1 we can toggle back and forth. </a:t>
            </a:r>
          </a:p>
          <a:p>
            <a:pPr marL="1222233" lvl="2" indent="-291008">
              <a:buFont typeface="Arial" panose="020B0604020202020204" pitchFamily="34" charset="0"/>
              <a:buChar char="•"/>
            </a:pPr>
            <a:r>
              <a:rPr lang="en-US" sz="1800" dirty="0">
                <a:solidFill>
                  <a:schemeClr val="dk1"/>
                </a:solidFill>
                <a:latin typeface="+mn-lt"/>
              </a:rPr>
              <a:t>Slimmed down reporting</a:t>
            </a:r>
          </a:p>
          <a:p>
            <a:pPr marL="1222233" lvl="2" indent="-291008">
              <a:buFont typeface="Arial" panose="020B0604020202020204" pitchFamily="34" charset="0"/>
              <a:buChar char="•"/>
            </a:pPr>
            <a:r>
              <a:rPr lang="en-US" sz="1800" dirty="0">
                <a:solidFill>
                  <a:schemeClr val="dk1"/>
                </a:solidFill>
                <a:latin typeface="+mn-lt"/>
              </a:rPr>
              <a:t>Table 1 in has been revised to require reporting of gains rather than both proceeds and basis. </a:t>
            </a:r>
          </a:p>
          <a:p>
            <a:pPr marL="1222233" lvl="2" indent="-291008">
              <a:buFont typeface="Arial" panose="020B0604020202020204" pitchFamily="34" charset="0"/>
              <a:buChar char="•"/>
            </a:pPr>
            <a:r>
              <a:rPr lang="en-US" sz="1800" dirty="0">
                <a:solidFill>
                  <a:schemeClr val="dk1"/>
                </a:solidFill>
                <a:latin typeface="+mn-lt"/>
              </a:rPr>
              <a:t>Also, instead of reporting the date of sale of the property, if the gain is capital, the partnership will now report whether the gain is long-term or short- term. </a:t>
            </a:r>
          </a:p>
          <a:p>
            <a:pPr marL="1222233" lvl="2" indent="-291008">
              <a:buFont typeface="Arial" panose="020B0604020202020204" pitchFamily="34" charset="0"/>
              <a:buChar char="•"/>
            </a:pPr>
            <a:r>
              <a:rPr lang="en-US" sz="1800" dirty="0">
                <a:solidFill>
                  <a:schemeClr val="dk1"/>
                </a:solidFill>
                <a:latin typeface="+mn-lt"/>
              </a:rPr>
              <a:t>Finally, the partnership may combine stock sales by country instead of listing each stock sale separately for that country.</a:t>
            </a:r>
          </a:p>
          <a:p>
            <a:pPr lvl="1"/>
            <a:r>
              <a:rPr lang="en-US" sz="1800" dirty="0">
                <a:solidFill>
                  <a:schemeClr val="dk1"/>
                </a:solidFill>
                <a:latin typeface="+mn-lt"/>
              </a:rPr>
              <a:t>Boxes 7, 8, 9</a:t>
            </a:r>
          </a:p>
          <a:p>
            <a:pPr marL="1222233" lvl="2" indent="-291008">
              <a:buFont typeface="Arial" panose="020B0604020202020204" pitchFamily="34" charset="0"/>
              <a:buChar char="•"/>
            </a:pPr>
            <a:r>
              <a:rPr lang="en-US" sz="1800" dirty="0">
                <a:solidFill>
                  <a:schemeClr val="dk1"/>
                </a:solidFill>
                <a:latin typeface="+mn-lt"/>
              </a:rPr>
              <a:t>Instructions follow the changes made to TY 2021 instructions in the January 18th clarification, i.e., no need to attach Form 8621, 8858, or 5471 in most situations to each partner’s Sch K-3 unless such partner requires the information to prepare their own tax filings. </a:t>
            </a:r>
          </a:p>
          <a:p>
            <a:pPr marL="1222233" lvl="2" indent="-291008">
              <a:buFont typeface="Arial" panose="020B0604020202020204" pitchFamily="34" charset="0"/>
              <a:buChar char="•"/>
            </a:pPr>
            <a:r>
              <a:rPr lang="en-US" sz="1800" dirty="0">
                <a:solidFill>
                  <a:schemeClr val="dk1"/>
                </a:solidFill>
                <a:latin typeface="+mn-lt"/>
              </a:rPr>
              <a:t>Box 9 — Removed reference to 8865. Exception is only for 8621. Still attach statement/footnote to say form attached to the return.</a:t>
            </a:r>
          </a:p>
          <a:p>
            <a:pPr lvl="1"/>
            <a:r>
              <a:rPr lang="en-US" sz="1800" dirty="0">
                <a:solidFill>
                  <a:schemeClr val="dk1"/>
                </a:solidFill>
                <a:latin typeface="+mn-lt"/>
              </a:rPr>
              <a:t>Box 12 and 13</a:t>
            </a:r>
          </a:p>
          <a:p>
            <a:pPr marL="1222233" lvl="2" indent="-291008">
              <a:buFont typeface="Arial" panose="020B0604020202020204" pitchFamily="34" charset="0"/>
              <a:buChar char="•"/>
            </a:pPr>
            <a:r>
              <a:rPr lang="en-US" sz="1800" dirty="0">
                <a:solidFill>
                  <a:schemeClr val="dk1"/>
                </a:solidFill>
                <a:latin typeface="+mn-lt"/>
              </a:rPr>
              <a:t>The TY 2021 Box 12, Other International Items, has been moved to Box 13 for TY 2022. The new Box 12 is for “Form 8865 Information”</a:t>
            </a:r>
          </a:p>
          <a:p>
            <a:pPr marL="1222233" lvl="2" indent="-291008">
              <a:buFont typeface="Arial" panose="020B0604020202020204" pitchFamily="34" charset="0"/>
              <a:buChar char="•"/>
            </a:pPr>
            <a:r>
              <a:rPr lang="en-US" sz="1800" dirty="0">
                <a:solidFill>
                  <a:schemeClr val="dk1"/>
                </a:solidFill>
                <a:latin typeface="+mn-lt"/>
              </a:rPr>
              <a:t>If the partnership transferred property to a foreign partnership that would subject one or more of its domestic partners to reporting (under 6038B and Regs. 1.6038B-2) but did not file Schedule O, Transfer of Property to a Foreign Partnership, containing all the information required, the partnership must provide necessary information for each partner to fulfill its reporting requirements. </a:t>
            </a:r>
          </a:p>
          <a:p>
            <a:r>
              <a:rPr lang="en-US" dirty="0"/>
              <a:t>Part II updates :</a:t>
            </a:r>
          </a:p>
          <a:p>
            <a:endParaRPr lang="en-US" dirty="0"/>
          </a:p>
          <a:p>
            <a:pPr lvl="1"/>
            <a:r>
              <a:rPr lang="en-US" dirty="0"/>
              <a:t>New country code XX</a:t>
            </a:r>
          </a:p>
          <a:p>
            <a:pPr marL="756620" lvl="1" indent="-291008">
              <a:buFont typeface="Arial" panose="020B0604020202020204" pitchFamily="34" charset="0"/>
              <a:buChar char="•"/>
            </a:pPr>
            <a:r>
              <a:rPr lang="en-US" dirty="0"/>
              <a:t>Instructions still highlight OC or Various should not be used</a:t>
            </a:r>
          </a:p>
          <a:p>
            <a:pPr marL="756620" lvl="1" indent="-291008">
              <a:buFont typeface="Arial" panose="020B0604020202020204" pitchFamily="34" charset="0"/>
              <a:buChar char="•"/>
            </a:pPr>
            <a:r>
              <a:rPr lang="en-US" dirty="0"/>
              <a:t>Like prior years, the IRS has provided instructions specifically excluding the use of the country code “OC” when providing the country breakout for sourcing separate categories of income, thus continuing to require a detailed breakout by country code. </a:t>
            </a:r>
          </a:p>
          <a:p>
            <a:pPr marL="756620" lvl="1" indent="-291008">
              <a:buFont typeface="Arial" panose="020B0604020202020204" pitchFamily="34" charset="0"/>
              <a:buChar char="•"/>
            </a:pPr>
            <a:r>
              <a:rPr lang="en-US" dirty="0"/>
              <a:t>For 2021, the instructions did not provide clear guidance on how to report country codes where the source of an item of gross income or gain (or a corresponding deduction) was determined by the partner. </a:t>
            </a:r>
          </a:p>
          <a:p>
            <a:pPr marL="756620" lvl="1" indent="-291008">
              <a:buFont typeface="Arial" panose="020B0604020202020204" pitchFamily="34" charset="0"/>
              <a:buChar char="•"/>
            </a:pPr>
            <a:r>
              <a:rPr lang="en-US" dirty="0"/>
              <a:t>Most partnerships reported such income under the country code “US” within Column (f) - Sourced by Partner The draft instructions added “XX” as a country code when the partnership cannot determine the country or US possession with respect to which the gross income and gross receipts are sourced because the source is determined by the partner. </a:t>
            </a:r>
          </a:p>
          <a:p>
            <a:pPr marL="756620" lvl="1" indent="-291008">
              <a:buFont typeface="Arial" panose="020B0604020202020204" pitchFamily="34" charset="0"/>
              <a:buChar char="•"/>
            </a:pPr>
            <a:r>
              <a:rPr lang="en-US" dirty="0"/>
              <a:t>The instructions seem to indicate that XX should only be used in Column (f) - Sourced by Partner and not other columns (e.g., foreign - passive) when the partnership cannot determine the country.</a:t>
            </a:r>
          </a:p>
          <a:p>
            <a:pPr lvl="1"/>
            <a:r>
              <a:rPr lang="en-US" dirty="0">
                <a:solidFill>
                  <a:schemeClr val="dk1"/>
                </a:solidFill>
                <a:latin typeface="+mn-lt"/>
              </a:rPr>
              <a:t>Net STCG example</a:t>
            </a:r>
            <a:endParaRPr lang="en-US" dirty="0"/>
          </a:p>
          <a:p>
            <a:pPr marL="756620" lvl="1" indent="-291008">
              <a:buFont typeface="Arial" panose="020B0604020202020204" pitchFamily="34" charset="0"/>
              <a:buChar char="•"/>
            </a:pPr>
            <a:r>
              <a:rPr lang="en-US" dirty="0">
                <a:solidFill>
                  <a:schemeClr val="dk1"/>
                </a:solidFill>
                <a:latin typeface="+mn-lt"/>
              </a:rPr>
              <a:t>Collectibles (28%) Gain and Loss, Unrecaptured Sec 1250 Gain - Line 13, 14, 29</a:t>
            </a:r>
          </a:p>
          <a:p>
            <a:pPr marL="756620" lvl="1" indent="-291008">
              <a:buFont typeface="Arial" panose="020B0604020202020204" pitchFamily="34" charset="0"/>
              <a:buChar char="•"/>
            </a:pPr>
            <a:r>
              <a:rPr lang="en-US" dirty="0">
                <a:solidFill>
                  <a:schemeClr val="dk1"/>
                </a:solidFill>
                <a:latin typeface="+mn-lt"/>
              </a:rPr>
              <a:t>Still no requirement to tie back any line item to a line item or total as reported on Form 1065, Sch K. </a:t>
            </a:r>
          </a:p>
          <a:p>
            <a:pPr marL="756620" lvl="1" indent="-291008">
              <a:buFont typeface="Arial" panose="020B0604020202020204" pitchFamily="34" charset="0"/>
              <a:buChar char="•"/>
            </a:pPr>
            <a:endParaRPr lang="en-US" dirty="0"/>
          </a:p>
          <a:p>
            <a:pPr marL="756620" lvl="1" indent="-2910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21</a:t>
            </a:fld>
            <a:endParaRPr lang="en-GB" dirty="0"/>
          </a:p>
        </p:txBody>
      </p:sp>
    </p:spTree>
    <p:extLst>
      <p:ext uri="{BB962C8B-B14F-4D97-AF65-F5344CB8AC3E}">
        <p14:creationId xmlns:p14="http://schemas.microsoft.com/office/powerpoint/2010/main" val="266992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22</a:t>
            </a:fld>
            <a:endParaRPr lang="en-GB" dirty="0"/>
          </a:p>
        </p:txBody>
      </p:sp>
    </p:spTree>
    <p:extLst>
      <p:ext uri="{BB962C8B-B14F-4D97-AF65-F5344CB8AC3E}">
        <p14:creationId xmlns:p14="http://schemas.microsoft.com/office/powerpoint/2010/main" val="437465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23</a:t>
            </a:fld>
            <a:endParaRPr lang="en-GB" dirty="0"/>
          </a:p>
        </p:txBody>
      </p:sp>
    </p:spTree>
    <p:extLst>
      <p:ext uri="{BB962C8B-B14F-4D97-AF65-F5344CB8AC3E}">
        <p14:creationId xmlns:p14="http://schemas.microsoft.com/office/powerpoint/2010/main" val="2678276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30</a:t>
            </a:fld>
            <a:endParaRPr lang="en-GB" dirty="0"/>
          </a:p>
        </p:txBody>
      </p:sp>
    </p:spTree>
    <p:extLst>
      <p:ext uri="{BB962C8B-B14F-4D97-AF65-F5344CB8AC3E}">
        <p14:creationId xmlns:p14="http://schemas.microsoft.com/office/powerpoint/2010/main" val="3270141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a:extLst>
              <a:ext uri="{FF2B5EF4-FFF2-40B4-BE49-F238E27FC236}">
                <a16:creationId xmlns:a16="http://schemas.microsoft.com/office/drawing/2014/main" id="{33B17406-DD16-4436-B4A1-063EEFB361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5">
            <a:extLst>
              <a:ext uri="{FF2B5EF4-FFF2-40B4-BE49-F238E27FC236}">
                <a16:creationId xmlns:a16="http://schemas.microsoft.com/office/drawing/2014/main" id="{7B064998-AD46-444E-8191-56FF8A358F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a:extLst>
              <a:ext uri="{FF2B5EF4-FFF2-40B4-BE49-F238E27FC236}">
                <a16:creationId xmlns:a16="http://schemas.microsoft.com/office/drawing/2014/main" id="{33B17406-DD16-4436-B4A1-063EEFB361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5">
            <a:extLst>
              <a:ext uri="{FF2B5EF4-FFF2-40B4-BE49-F238E27FC236}">
                <a16:creationId xmlns:a16="http://schemas.microsoft.com/office/drawing/2014/main" id="{7B064998-AD46-444E-8191-56FF8A358F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710943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68</a:t>
            </a:fld>
            <a:endParaRPr lang="en-GB" dirty="0"/>
          </a:p>
        </p:txBody>
      </p:sp>
    </p:spTree>
    <p:extLst>
      <p:ext uri="{BB962C8B-B14F-4D97-AF65-F5344CB8AC3E}">
        <p14:creationId xmlns:p14="http://schemas.microsoft.com/office/powerpoint/2010/main" val="2933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1</a:t>
            </a:fld>
            <a:endParaRPr lang="en-GB" dirty="0"/>
          </a:p>
        </p:txBody>
      </p:sp>
    </p:spTree>
    <p:extLst>
      <p:ext uri="{BB962C8B-B14F-4D97-AF65-F5344CB8AC3E}">
        <p14:creationId xmlns:p14="http://schemas.microsoft.com/office/powerpoint/2010/main" val="1258460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a:t>
            </a:fld>
            <a:endParaRPr lang="en-GB" dirty="0"/>
          </a:p>
        </p:txBody>
      </p:sp>
    </p:spTree>
    <p:extLst>
      <p:ext uri="{BB962C8B-B14F-4D97-AF65-F5344CB8AC3E}">
        <p14:creationId xmlns:p14="http://schemas.microsoft.com/office/powerpoint/2010/main" val="187646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7</a:t>
            </a:fld>
            <a:endParaRPr lang="en-GB" dirty="0"/>
          </a:p>
        </p:txBody>
      </p:sp>
    </p:spTree>
    <p:extLst>
      <p:ext uri="{BB962C8B-B14F-4D97-AF65-F5344CB8AC3E}">
        <p14:creationId xmlns:p14="http://schemas.microsoft.com/office/powerpoint/2010/main" val="3100766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9</a:t>
            </a:fld>
            <a:endParaRPr lang="en-GB" dirty="0"/>
          </a:p>
        </p:txBody>
      </p:sp>
    </p:spTree>
    <p:extLst>
      <p:ext uri="{BB962C8B-B14F-4D97-AF65-F5344CB8AC3E}">
        <p14:creationId xmlns:p14="http://schemas.microsoft.com/office/powerpoint/2010/main" val="2282985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10</a:t>
            </a:fld>
            <a:endParaRPr lang="en-GB" dirty="0"/>
          </a:p>
        </p:txBody>
      </p:sp>
    </p:spTree>
    <p:extLst>
      <p:ext uri="{BB962C8B-B14F-4D97-AF65-F5344CB8AC3E}">
        <p14:creationId xmlns:p14="http://schemas.microsoft.com/office/powerpoint/2010/main" val="665722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11</a:t>
            </a:fld>
            <a:endParaRPr lang="en-GB" dirty="0"/>
          </a:p>
        </p:txBody>
      </p:sp>
    </p:spTree>
    <p:extLst>
      <p:ext uri="{BB962C8B-B14F-4D97-AF65-F5344CB8AC3E}">
        <p14:creationId xmlns:p14="http://schemas.microsoft.com/office/powerpoint/2010/main" val="365027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17</a:t>
            </a:fld>
            <a:endParaRPr lang="en-GB" dirty="0"/>
          </a:p>
        </p:txBody>
      </p:sp>
    </p:spTree>
    <p:extLst>
      <p:ext uri="{BB962C8B-B14F-4D97-AF65-F5344CB8AC3E}">
        <p14:creationId xmlns:p14="http://schemas.microsoft.com/office/powerpoint/2010/main" val="104203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mention that all forms are available in the resource Section of ON 24. </a:t>
            </a:r>
          </a:p>
        </p:txBody>
      </p:sp>
      <p:sp>
        <p:nvSpPr>
          <p:cNvPr id="4" name="Slide Number Placeholder 3"/>
          <p:cNvSpPr>
            <a:spLocks noGrp="1"/>
          </p:cNvSpPr>
          <p:nvPr>
            <p:ph type="sldNum" sz="quarter" idx="5"/>
          </p:nvPr>
        </p:nvSpPr>
        <p:spPr/>
        <p:txBody>
          <a:bodyPr/>
          <a:lstStyle/>
          <a:p>
            <a:fld id="{5B43D19E-BFDB-4C92-8EDD-32EDDA8F41DF}" type="slidenum">
              <a:rPr lang="en-GB" smtClean="0"/>
              <a:pPr/>
              <a:t>20</a:t>
            </a:fld>
            <a:endParaRPr lang="en-GB" dirty="0"/>
          </a:p>
        </p:txBody>
      </p:sp>
    </p:spTree>
    <p:extLst>
      <p:ext uri="{BB962C8B-B14F-4D97-AF65-F5344CB8AC3E}">
        <p14:creationId xmlns:p14="http://schemas.microsoft.com/office/powerpoint/2010/main" val="2146533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pic>
        <p:nvPicPr>
          <p:cNvPr id="7" name="Picture 6" descr="A picture containing mountain, nature, outdoor, grass&#10;&#10;Description automatically generated">
            <a:extLst>
              <a:ext uri="{FF2B5EF4-FFF2-40B4-BE49-F238E27FC236}">
                <a16:creationId xmlns:a16="http://schemas.microsoft.com/office/drawing/2014/main" id="{5D10C2A3-699F-4F70-BB8C-94181943B3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8350" cy="6858000"/>
          </a:xfrm>
          <a:prstGeom prst="rect">
            <a:avLst/>
          </a:prstGeom>
        </p:spPr>
      </p:pic>
      <p:sp>
        <p:nvSpPr>
          <p:cNvPr id="11" name="Rectangle 10">
            <a:extLst>
              <a:ext uri="{FF2B5EF4-FFF2-40B4-BE49-F238E27FC236}">
                <a16:creationId xmlns:a16="http://schemas.microsoft.com/office/drawing/2014/main" id="{DF0DAFA9-5C3E-42B8-9B35-8433DE6A24C1}"/>
              </a:ext>
            </a:extLst>
          </p:cNvPr>
          <p:cNvSpPr/>
          <p:nvPr userDrawn="1"/>
        </p:nvSpPr>
        <p:spPr>
          <a:xfrm>
            <a:off x="0" y="0"/>
            <a:ext cx="12198350" cy="6858000"/>
          </a:xfrm>
          <a:prstGeom prst="rect">
            <a:avLst/>
          </a:prstGeom>
          <a:gradFill flip="none" rotWithShape="1">
            <a:gsLst>
              <a:gs pos="47000">
                <a:schemeClr val="bg1">
                  <a:lumMod val="100000"/>
                  <a:alpha val="52000"/>
                </a:schemeClr>
              </a:gs>
              <a:gs pos="98000">
                <a:schemeClr val="bg1">
                  <a:alpha val="0"/>
                  <a:lumMod val="100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grpSp>
        <p:nvGrpSpPr>
          <p:cNvPr id="9" name="Group 8">
            <a:extLst>
              <a:ext uri="{FF2B5EF4-FFF2-40B4-BE49-F238E27FC236}">
                <a16:creationId xmlns:a16="http://schemas.microsoft.com/office/drawing/2014/main" id="{A60E9E4D-9181-4E03-95EF-06AF4C6D2C67}"/>
              </a:ext>
            </a:extLst>
          </p:cNvPr>
          <p:cNvGrpSpPr/>
          <p:nvPr userDrawn="1"/>
        </p:nvGrpSpPr>
        <p:grpSpPr>
          <a:xfrm>
            <a:off x="498115" y="5826612"/>
            <a:ext cx="3878023" cy="570195"/>
            <a:chOff x="498115" y="5826612"/>
            <a:chExt cx="3878023" cy="570195"/>
          </a:xfrm>
        </p:grpSpPr>
        <p:grpSp>
          <p:nvGrpSpPr>
            <p:cNvPr id="8" name="Group 7">
              <a:extLst>
                <a:ext uri="{FF2B5EF4-FFF2-40B4-BE49-F238E27FC236}">
                  <a16:creationId xmlns:a16="http://schemas.microsoft.com/office/drawing/2014/main" id="{FB08FDF5-9D77-4961-A1A8-EEC69454AC54}"/>
                </a:ext>
              </a:extLst>
            </p:cNvPr>
            <p:cNvGrpSpPr/>
            <p:nvPr userDrawn="1"/>
          </p:nvGrpSpPr>
          <p:grpSpPr>
            <a:xfrm>
              <a:off x="498115" y="5826612"/>
              <a:ext cx="491728" cy="97648"/>
              <a:chOff x="498115" y="5826612"/>
              <a:chExt cx="491728" cy="97648"/>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826612"/>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826612"/>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826612"/>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056782"/>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049807"/>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088169"/>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049807"/>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088169"/>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049807"/>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088169"/>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088169"/>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049807"/>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088169"/>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088169"/>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088169"/>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051552"/>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088169"/>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088169"/>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159662"/>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056782"/>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049807"/>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088169"/>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049807"/>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049807"/>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088169"/>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088169"/>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049807"/>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049807"/>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088169"/>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088169"/>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088169"/>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088169"/>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088169"/>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088169"/>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088169"/>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159662"/>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264285"/>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259053"/>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293927"/>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259053"/>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293927"/>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259053"/>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259053"/>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293927"/>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293927"/>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259053"/>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259053"/>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293927"/>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297415"/>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293927"/>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293927"/>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259053"/>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259053"/>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297415"/>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293927"/>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293927"/>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259053"/>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293927"/>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365420"/>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grpSp>
      <p:sp>
        <p:nvSpPr>
          <p:cNvPr id="18" name="Title 1"/>
          <p:cNvSpPr>
            <a:spLocks noGrp="1"/>
          </p:cNvSpPr>
          <p:nvPr userDrawn="1">
            <p:ph type="ctrTitle"/>
          </p:nvPr>
        </p:nvSpPr>
        <p:spPr>
          <a:xfrm>
            <a:off x="944880" y="2158329"/>
            <a:ext cx="4783882" cy="860400"/>
          </a:xfrm>
          <a:prstGeom prst="rect">
            <a:avLst/>
          </a:prstGeom>
        </p:spPr>
        <p:txBody>
          <a:bodyPr/>
          <a:lstStyle>
            <a:lvl1pPr>
              <a:defRPr sz="3000"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5072" y="3200329"/>
            <a:ext cx="4808028" cy="645742"/>
          </a:xfrm>
          <a:prstGeom prst="rect">
            <a:avLst/>
          </a:prstGeom>
        </p:spPr>
        <p:txBody>
          <a:bodyPr/>
          <a:lstStyle>
            <a:lvl1pPr marL="0" indent="0" algn="l">
              <a:buNone/>
              <a:defRPr sz="1600">
                <a:solidFill>
                  <a:schemeClr val="tx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366" y="723658"/>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dirty="0"/>
          </a:p>
        </p:txBody>
      </p:sp>
      <p:sp>
        <p:nvSpPr>
          <p:cNvPr id="4" name="Freeform: Shape 3">
            <a:extLst>
              <a:ext uri="{FF2B5EF4-FFF2-40B4-BE49-F238E27FC236}">
                <a16:creationId xmlns:a16="http://schemas.microsoft.com/office/drawing/2014/main" id="{15324C54-B75E-4AC0-90C2-FA558C7716F7}"/>
              </a:ext>
            </a:extLst>
          </p:cNvPr>
          <p:cNvSpPr/>
          <p:nvPr userDrawn="1"/>
        </p:nvSpPr>
        <p:spPr>
          <a:xfrm>
            <a:off x="489366"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p>
        </p:txBody>
      </p:sp>
      <p:sp>
        <p:nvSpPr>
          <p:cNvPr id="5" name="Freeform: Shape 4">
            <a:extLst>
              <a:ext uri="{FF2B5EF4-FFF2-40B4-BE49-F238E27FC236}">
                <a16:creationId xmlns:a16="http://schemas.microsoft.com/office/drawing/2014/main" id="{CAA95478-C099-485F-AD95-A617656C6C7C}"/>
              </a:ext>
            </a:extLst>
          </p:cNvPr>
          <p:cNvSpPr/>
          <p:nvPr userDrawn="1"/>
        </p:nvSpPr>
        <p:spPr>
          <a:xfrm>
            <a:off x="774697"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p>
        </p:txBody>
      </p:sp>
      <p:sp>
        <p:nvSpPr>
          <p:cNvPr id="6" name="Freeform: Shape 5">
            <a:extLst>
              <a:ext uri="{FF2B5EF4-FFF2-40B4-BE49-F238E27FC236}">
                <a16:creationId xmlns:a16="http://schemas.microsoft.com/office/drawing/2014/main" id="{D65680A1-86D1-44C2-AA38-0DF5735F1F26}"/>
              </a:ext>
            </a:extLst>
          </p:cNvPr>
          <p:cNvSpPr/>
          <p:nvPr userDrawn="1"/>
        </p:nvSpPr>
        <p:spPr>
          <a:xfrm>
            <a:off x="1059910"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64788" y="4960938"/>
            <a:ext cx="1225550"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17612859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a:xfrm>
            <a:off x="617221" y="6471244"/>
            <a:ext cx="663066" cy="180000"/>
          </a:xfrm>
          <a:prstGeom prst="rect">
            <a:avLst/>
          </a:prstGeom>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0218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5" name="Picture 4" descr="A picture containing grass, outdoor, nature, mountain&#10;&#10;Description automatically generated">
            <a:extLst>
              <a:ext uri="{FF2B5EF4-FFF2-40B4-BE49-F238E27FC236}">
                <a16:creationId xmlns:a16="http://schemas.microsoft.com/office/drawing/2014/main" id="{3A18D381-4AA2-46AE-94AE-1D6BB93634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7554" y="0"/>
            <a:ext cx="12215904" cy="6858000"/>
          </a:xfrm>
          <a:prstGeom prst="rect">
            <a:avLst/>
          </a:prstGeom>
        </p:spPr>
      </p:pic>
      <p:sp>
        <p:nvSpPr>
          <p:cNvPr id="15" name="Rectangle 14">
            <a:extLst>
              <a:ext uri="{FF2B5EF4-FFF2-40B4-BE49-F238E27FC236}">
                <a16:creationId xmlns:a16="http://schemas.microsoft.com/office/drawing/2014/main" id="{C92032DF-DC34-4561-A794-A85379BE649B}"/>
              </a:ext>
            </a:extLst>
          </p:cNvPr>
          <p:cNvSpPr/>
          <p:nvPr userDrawn="1"/>
        </p:nvSpPr>
        <p:spPr>
          <a:xfrm flipH="1">
            <a:off x="2251880" y="0"/>
            <a:ext cx="9946469" cy="6858000"/>
          </a:xfrm>
          <a:prstGeom prst="rect">
            <a:avLst/>
          </a:prstGeom>
          <a:gradFill flip="none" rotWithShape="1">
            <a:gsLst>
              <a:gs pos="43000">
                <a:srgbClr val="000000">
                  <a:alpha val="17000"/>
                </a:srgbClr>
              </a:gs>
              <a:gs pos="58000">
                <a:srgbClr val="000000">
                  <a:alpha val="43000"/>
                </a:srgbClr>
              </a:gs>
              <a:gs pos="81000">
                <a:srgbClr val="000000">
                  <a:alpha val="4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reeform 6">
            <a:extLst>
              <a:ext uri="{FF2B5EF4-FFF2-40B4-BE49-F238E27FC236}">
                <a16:creationId xmlns:a16="http://schemas.microsoft.com/office/drawing/2014/main" id="{22FEA454-A3D2-4483-AECD-29009FCB0F72}"/>
              </a:ext>
            </a:extLst>
          </p:cNvPr>
          <p:cNvSpPr>
            <a:spLocks/>
          </p:cNvSpPr>
          <p:nvPr userDrawn="1"/>
        </p:nvSpPr>
        <p:spPr bwMode="gray">
          <a:xfrm>
            <a:off x="-17554" y="-8626"/>
            <a:ext cx="6022975"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bg1"/>
              </a:solidFill>
            </a:endParaRPr>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a:xfrm>
            <a:off x="617221" y="6471244"/>
            <a:ext cx="663066" cy="180000"/>
          </a:xfrm>
          <a:prstGeom prst="rect">
            <a:avLst/>
          </a:prstGeom>
        </p:spPr>
        <p:txBody>
          <a:bodyPr/>
          <a:lstStyle/>
          <a:p>
            <a:r>
              <a:rPr lang="en-IN" dirty="0"/>
              <a:t>Page </a:t>
            </a:r>
            <a:fld id="{F1BC30E3-FFE5-4B91-AA19-87A149EBB9EE}" type="slidenum">
              <a:rPr smtClean="0"/>
              <a:pPr/>
              <a:t>‹#›</a:t>
            </a:fld>
            <a:endParaRPr dirty="0"/>
          </a:p>
        </p:txBody>
      </p:sp>
      <p:sp>
        <p:nvSpPr>
          <p:cNvPr id="7" name="Footer Placeholder 3">
            <a:extLst>
              <a:ext uri="{FF2B5EF4-FFF2-40B4-BE49-F238E27FC236}">
                <a16:creationId xmlns:a16="http://schemas.microsoft.com/office/drawing/2014/main" id="{91071438-570C-455F-99C1-CC33AD414B4C}"/>
              </a:ext>
            </a:extLst>
          </p:cNvPr>
          <p:cNvSpPr txBox="1">
            <a:spLocks/>
          </p:cNvSpPr>
          <p:nvPr userDrawn="1"/>
        </p:nvSpPr>
        <p:spPr>
          <a:xfrm>
            <a:off x="3239188" y="6471244"/>
            <a:ext cx="4023360" cy="180000"/>
          </a:xfrm>
          <a:prstGeom prst="rect">
            <a:avLst/>
          </a:prstGeom>
        </p:spPr>
        <p:txBody>
          <a:bodyPr/>
          <a:lstStyle>
            <a:defPPr>
              <a:defRPr lang="en-US"/>
            </a:defPPr>
            <a:lvl1pPr marL="0" algn="l"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18th Annual EY International Tax Quantitative and Reporting Conference</a:t>
            </a:r>
          </a:p>
        </p:txBody>
      </p:sp>
      <p:sp>
        <p:nvSpPr>
          <p:cNvPr id="8" name="Slide Number Placeholder 4">
            <a:extLst>
              <a:ext uri="{FF2B5EF4-FFF2-40B4-BE49-F238E27FC236}">
                <a16:creationId xmlns:a16="http://schemas.microsoft.com/office/drawing/2014/main" id="{4ED1E6FB-388D-441F-9C64-988A33B45D69}"/>
              </a:ext>
            </a:extLst>
          </p:cNvPr>
          <p:cNvSpPr txBox="1">
            <a:spLocks/>
          </p:cNvSpPr>
          <p:nvPr userDrawn="1"/>
        </p:nvSpPr>
        <p:spPr>
          <a:xfrm>
            <a:off x="617221" y="6471244"/>
            <a:ext cx="663066" cy="180000"/>
          </a:xfrm>
          <a:prstGeom prst="rect">
            <a:avLst/>
          </a:prstGeom>
        </p:spPr>
        <p:txBody>
          <a:bodyP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Page </a:t>
            </a:r>
            <a:fld id="{F1BC30E3-FFE5-4B91-AA19-87A149EBB9EE}" type="slidenum">
              <a:rPr smtClean="0">
                <a:solidFill>
                  <a:schemeClr val="tx1"/>
                </a:solidFill>
              </a:rPr>
              <a:pPr/>
              <a:t>‹#›</a:t>
            </a:fld>
            <a:endParaRPr dirty="0">
              <a:solidFill>
                <a:schemeClr val="tx1"/>
              </a:solidFill>
            </a:endParaRPr>
          </a:p>
        </p:txBody>
      </p:sp>
      <p:sp>
        <p:nvSpPr>
          <p:cNvPr id="14" name="Text Placeholder 11">
            <a:extLst>
              <a:ext uri="{FF2B5EF4-FFF2-40B4-BE49-F238E27FC236}">
                <a16:creationId xmlns:a16="http://schemas.microsoft.com/office/drawing/2014/main" id="{8EF9FC49-C914-4118-AA86-0FFA5BB91AD2}"/>
              </a:ext>
            </a:extLst>
          </p:cNvPr>
          <p:cNvSpPr>
            <a:spLocks noGrp="1"/>
          </p:cNvSpPr>
          <p:nvPr>
            <p:ph type="body" sz="quarter" idx="14"/>
          </p:nvPr>
        </p:nvSpPr>
        <p:spPr>
          <a:xfrm>
            <a:off x="803275" y="1427163"/>
            <a:ext cx="4987925" cy="860425"/>
          </a:xfrm>
        </p:spPr>
        <p:txBody>
          <a:bodyPr/>
          <a:lstStyle>
            <a:lvl1pPr marL="0" indent="0">
              <a:buFontTx/>
              <a:buNone/>
              <a:defRPr sz="3000"/>
            </a:lvl1pPr>
            <a:lvl2pPr marL="0" indent="0" algn="l">
              <a:buFontTx/>
              <a:buNone/>
              <a:defRPr sz="3000"/>
            </a:lvl2pPr>
            <a:lvl3pPr>
              <a:defRPr sz="3000"/>
            </a:lvl3pPr>
            <a:lvl4pPr>
              <a:defRPr sz="3000"/>
            </a:lvl4pPr>
            <a:lvl5pPr>
              <a:defRPr sz="3000"/>
            </a:lvl5pPr>
          </a:lstStyle>
          <a:p>
            <a:pPr lvl="0"/>
            <a:r>
              <a:rPr lang="en-US" dirty="0"/>
              <a:t>Click to edit Master text styles</a:t>
            </a:r>
          </a:p>
        </p:txBody>
      </p:sp>
      <p:grpSp>
        <p:nvGrpSpPr>
          <p:cNvPr id="16" name="Group 4">
            <a:extLst>
              <a:ext uri="{FF2B5EF4-FFF2-40B4-BE49-F238E27FC236}">
                <a16:creationId xmlns:a16="http://schemas.microsoft.com/office/drawing/2014/main" id="{45EE9511-268D-4678-AFFB-FDEC83C2600B}"/>
              </a:ext>
            </a:extLst>
          </p:cNvPr>
          <p:cNvGrpSpPr>
            <a:grpSpLocks noChangeAspect="1"/>
          </p:cNvGrpSpPr>
          <p:nvPr userDrawn="1"/>
        </p:nvGrpSpPr>
        <p:grpSpPr bwMode="auto">
          <a:xfrm>
            <a:off x="11287125" y="6356350"/>
            <a:ext cx="303213" cy="311150"/>
            <a:chOff x="7110" y="4004"/>
            <a:chExt cx="191" cy="196"/>
          </a:xfrm>
        </p:grpSpPr>
        <p:sp>
          <p:nvSpPr>
            <p:cNvPr id="17" name="Freeform 5">
              <a:extLst>
                <a:ext uri="{FF2B5EF4-FFF2-40B4-BE49-F238E27FC236}">
                  <a16:creationId xmlns:a16="http://schemas.microsoft.com/office/drawing/2014/main" id="{1BAAAAF9-D588-40B7-BFD1-1CBAEE545C33}"/>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6">
              <a:extLst>
                <a:ext uri="{FF2B5EF4-FFF2-40B4-BE49-F238E27FC236}">
                  <a16:creationId xmlns:a16="http://schemas.microsoft.com/office/drawing/2014/main" id="{9294A813-7AC7-4335-B544-B8E2E6E5B2DC}"/>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 name="Freeform 7">
              <a:extLst>
                <a:ext uri="{FF2B5EF4-FFF2-40B4-BE49-F238E27FC236}">
                  <a16:creationId xmlns:a16="http://schemas.microsoft.com/office/drawing/2014/main" id="{CF6EB06E-3C21-46BF-94A3-419A9D26DC0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213939388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vider 2">
    <p:spTree>
      <p:nvGrpSpPr>
        <p:cNvPr id="1" name=""/>
        <p:cNvGrpSpPr/>
        <p:nvPr/>
      </p:nvGrpSpPr>
      <p:grpSpPr>
        <a:xfrm>
          <a:off x="0" y="0"/>
          <a:ext cx="0" cy="0"/>
          <a:chOff x="0" y="0"/>
          <a:chExt cx="0" cy="0"/>
        </a:xfrm>
      </p:grpSpPr>
      <p:pic>
        <p:nvPicPr>
          <p:cNvPr id="9" name="Picture 8" descr="A picture containing grass, sky, outdoor, nature&#10;&#10;Description automatically generated">
            <a:extLst>
              <a:ext uri="{FF2B5EF4-FFF2-40B4-BE49-F238E27FC236}">
                <a16:creationId xmlns:a16="http://schemas.microsoft.com/office/drawing/2014/main" id="{7EB3BC07-2C41-4473-AC68-2C3C7738B5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57"/>
          <a:stretch/>
        </p:blipFill>
        <p:spPr>
          <a:xfrm>
            <a:off x="0" y="-87261"/>
            <a:ext cx="12198351" cy="6994477"/>
          </a:xfrm>
          <a:prstGeom prst="rect">
            <a:avLst/>
          </a:prstGeom>
        </p:spPr>
      </p:pic>
      <p:sp>
        <p:nvSpPr>
          <p:cNvPr id="15" name="Freeform 6">
            <a:extLst>
              <a:ext uri="{FF2B5EF4-FFF2-40B4-BE49-F238E27FC236}">
                <a16:creationId xmlns:a16="http://schemas.microsoft.com/office/drawing/2014/main" id="{B6A0B74C-DA19-424D-8E2C-517F58036B19}"/>
              </a:ext>
            </a:extLst>
          </p:cNvPr>
          <p:cNvSpPr>
            <a:spLocks/>
          </p:cNvSpPr>
          <p:nvPr userDrawn="1"/>
        </p:nvSpPr>
        <p:spPr bwMode="gray">
          <a:xfrm>
            <a:off x="0" y="-87261"/>
            <a:ext cx="6022975"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bg1"/>
              </a:solidFill>
            </a:endParaRPr>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a:xfrm>
            <a:off x="3297237" y="6471244"/>
            <a:ext cx="4023360" cy="180000"/>
          </a:xfrm>
        </p:spPr>
        <p:txBody>
          <a:bodyPr/>
          <a:lstStyle>
            <a:lvl1pPr>
              <a:defRPr>
                <a:solidFill>
                  <a:srgbClr val="FFFFFF"/>
                </a:solidFill>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a:xfrm>
            <a:off x="617221" y="6471244"/>
            <a:ext cx="663066" cy="180000"/>
          </a:xfrm>
          <a:prstGeom prst="rect">
            <a:avLst/>
          </a:prstGeom>
        </p:spPr>
        <p:txBody>
          <a:bodyPr/>
          <a:lstStyle/>
          <a:p>
            <a:r>
              <a:rPr lang="en-IN" dirty="0"/>
              <a:t>Page </a:t>
            </a:r>
            <a:fld id="{F1BC30E3-FFE5-4B91-AA19-87A149EBB9EE}" type="slidenum">
              <a:rPr smtClean="0"/>
              <a:pPr/>
              <a:t>‹#›</a:t>
            </a:fld>
            <a:endParaRPr dirty="0"/>
          </a:p>
        </p:txBody>
      </p:sp>
      <p:sp>
        <p:nvSpPr>
          <p:cNvPr id="8" name="Slide Number Placeholder 4">
            <a:extLst>
              <a:ext uri="{FF2B5EF4-FFF2-40B4-BE49-F238E27FC236}">
                <a16:creationId xmlns:a16="http://schemas.microsoft.com/office/drawing/2014/main" id="{4ED1E6FB-388D-441F-9C64-988A33B45D69}"/>
              </a:ext>
            </a:extLst>
          </p:cNvPr>
          <p:cNvSpPr txBox="1">
            <a:spLocks/>
          </p:cNvSpPr>
          <p:nvPr userDrawn="1"/>
        </p:nvSpPr>
        <p:spPr>
          <a:xfrm>
            <a:off x="617221" y="6471244"/>
            <a:ext cx="663066" cy="180000"/>
          </a:xfrm>
          <a:prstGeom prst="rect">
            <a:avLst/>
          </a:prstGeom>
        </p:spPr>
        <p:txBody>
          <a:bodyP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Page </a:t>
            </a:r>
            <a:fld id="{F1BC30E3-FFE5-4B91-AA19-87A149EBB9EE}" type="slidenum">
              <a:rPr smtClean="0">
                <a:solidFill>
                  <a:schemeClr val="tx1"/>
                </a:solidFill>
              </a:rPr>
              <a:pPr/>
              <a:t>‹#›</a:t>
            </a:fld>
            <a:endParaRPr dirty="0">
              <a:solidFill>
                <a:schemeClr val="tx1"/>
              </a:solidFill>
            </a:endParaRPr>
          </a:p>
        </p:txBody>
      </p:sp>
      <p:sp>
        <p:nvSpPr>
          <p:cNvPr id="14" name="Text Placeholder 11">
            <a:extLst>
              <a:ext uri="{FF2B5EF4-FFF2-40B4-BE49-F238E27FC236}">
                <a16:creationId xmlns:a16="http://schemas.microsoft.com/office/drawing/2014/main" id="{8EF9FC49-C914-4118-AA86-0FFA5BB91AD2}"/>
              </a:ext>
            </a:extLst>
          </p:cNvPr>
          <p:cNvSpPr>
            <a:spLocks noGrp="1"/>
          </p:cNvSpPr>
          <p:nvPr>
            <p:ph type="body" sz="quarter" idx="14"/>
          </p:nvPr>
        </p:nvSpPr>
        <p:spPr>
          <a:xfrm>
            <a:off x="803275" y="1427163"/>
            <a:ext cx="4987925" cy="860425"/>
          </a:xfrm>
        </p:spPr>
        <p:txBody>
          <a:bodyPr/>
          <a:lstStyle>
            <a:lvl1pPr marL="0" indent="0">
              <a:buFontTx/>
              <a:buNone/>
              <a:defRPr sz="3000"/>
            </a:lvl1pPr>
            <a:lvl2pPr marL="0" indent="0" algn="l">
              <a:buFontTx/>
              <a:buNone/>
              <a:defRPr sz="3000"/>
            </a:lvl2pPr>
            <a:lvl3pPr>
              <a:defRPr sz="3000"/>
            </a:lvl3pPr>
            <a:lvl4pPr>
              <a:defRPr sz="3000"/>
            </a:lvl4pPr>
            <a:lvl5pPr>
              <a:defRPr sz="3000"/>
            </a:lvl5pPr>
          </a:lstStyle>
          <a:p>
            <a:pPr lvl="0"/>
            <a:r>
              <a:rPr lang="en-US" dirty="0"/>
              <a:t>Click to edit Master text styles</a:t>
            </a:r>
          </a:p>
        </p:txBody>
      </p:sp>
      <p:grpSp>
        <p:nvGrpSpPr>
          <p:cNvPr id="23" name="Group 4">
            <a:extLst>
              <a:ext uri="{FF2B5EF4-FFF2-40B4-BE49-F238E27FC236}">
                <a16:creationId xmlns:a16="http://schemas.microsoft.com/office/drawing/2014/main" id="{C102F713-C1AC-4F1B-88BF-1B0B9AF54661}"/>
              </a:ext>
            </a:extLst>
          </p:cNvPr>
          <p:cNvGrpSpPr>
            <a:grpSpLocks noChangeAspect="1"/>
          </p:cNvGrpSpPr>
          <p:nvPr userDrawn="1"/>
        </p:nvGrpSpPr>
        <p:grpSpPr bwMode="auto">
          <a:xfrm>
            <a:off x="11287125" y="6356350"/>
            <a:ext cx="303213" cy="311150"/>
            <a:chOff x="7110" y="4004"/>
            <a:chExt cx="191" cy="196"/>
          </a:xfrm>
        </p:grpSpPr>
        <p:sp>
          <p:nvSpPr>
            <p:cNvPr id="24" name="Freeform 5">
              <a:extLst>
                <a:ext uri="{FF2B5EF4-FFF2-40B4-BE49-F238E27FC236}">
                  <a16:creationId xmlns:a16="http://schemas.microsoft.com/office/drawing/2014/main" id="{42E5D5A0-E392-4093-80DB-0361B2ED0DD1}"/>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2E2E38"/>
                </a:solidFill>
                <a:effectLst/>
                <a:uLnTx/>
                <a:uFillTx/>
              </a:endParaRPr>
            </a:p>
          </p:txBody>
        </p:sp>
        <p:sp>
          <p:nvSpPr>
            <p:cNvPr id="25" name="Freeform 6">
              <a:extLst>
                <a:ext uri="{FF2B5EF4-FFF2-40B4-BE49-F238E27FC236}">
                  <a16:creationId xmlns:a16="http://schemas.microsoft.com/office/drawing/2014/main" id="{D94D64D3-055C-4BC8-A6B2-ADA109419B17}"/>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2E2E38"/>
                </a:solidFill>
                <a:effectLst/>
                <a:uLnTx/>
                <a:uFillTx/>
              </a:endParaRPr>
            </a:p>
          </p:txBody>
        </p:sp>
        <p:sp>
          <p:nvSpPr>
            <p:cNvPr id="26" name="Freeform 7">
              <a:extLst>
                <a:ext uri="{FF2B5EF4-FFF2-40B4-BE49-F238E27FC236}">
                  <a16:creationId xmlns:a16="http://schemas.microsoft.com/office/drawing/2014/main" id="{67B6916E-8BD4-4CAE-98B2-A78484EC72CE}"/>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2E2E38"/>
                </a:solidFill>
                <a:effectLst/>
                <a:uLnTx/>
                <a:uFillTx/>
              </a:endParaRPr>
            </a:p>
          </p:txBody>
        </p:sp>
      </p:grpSp>
    </p:spTree>
    <p:extLst>
      <p:ext uri="{BB962C8B-B14F-4D97-AF65-F5344CB8AC3E}">
        <p14:creationId xmlns:p14="http://schemas.microsoft.com/office/powerpoint/2010/main" val="102611489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Picture 1" descr="A picture containing mountain, nature, outdoor, grass&#10;&#10;Description automatically generated">
            <a:extLst>
              <a:ext uri="{FF2B5EF4-FFF2-40B4-BE49-F238E27FC236}">
                <a16:creationId xmlns:a16="http://schemas.microsoft.com/office/drawing/2014/main" id="{1E86DEAE-45CC-41EB-8DCA-E9869ECD22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8350" cy="6858000"/>
          </a:xfrm>
          <a:prstGeom prst="rect">
            <a:avLst/>
          </a:prstGeom>
        </p:spPr>
      </p:pic>
      <p:sp>
        <p:nvSpPr>
          <p:cNvPr id="3" name="Footer Placeholder 3">
            <a:extLst>
              <a:ext uri="{FF2B5EF4-FFF2-40B4-BE49-F238E27FC236}">
                <a16:creationId xmlns:a16="http://schemas.microsoft.com/office/drawing/2014/main" id="{274C0F57-6282-484D-8F22-307303727AB9}"/>
              </a:ext>
            </a:extLst>
          </p:cNvPr>
          <p:cNvSpPr>
            <a:spLocks noGrp="1"/>
          </p:cNvSpPr>
          <p:nvPr>
            <p:ph type="ftr" sz="quarter" idx="11"/>
          </p:nvPr>
        </p:nvSpPr>
        <p:spPr>
          <a:xfrm>
            <a:off x="3239188" y="6471244"/>
            <a:ext cx="4023360" cy="180000"/>
          </a:xfrm>
        </p:spPr>
        <p:txBody>
          <a:bodyPr/>
          <a:lstStyle>
            <a:lvl1pPr>
              <a:defRPr>
                <a:solidFill>
                  <a:schemeClr val="tx1"/>
                </a:solidFill>
              </a:defRPr>
            </a:lvl1pPr>
          </a:lstStyle>
          <a:p>
            <a:r>
              <a:rPr lang="en-US" dirty="0"/>
              <a:t>Exempt organization future tax leaders</a:t>
            </a:r>
          </a:p>
        </p:txBody>
      </p:sp>
      <p:sp>
        <p:nvSpPr>
          <p:cNvPr id="4" name="Slide Number Placeholder 4">
            <a:extLst>
              <a:ext uri="{FF2B5EF4-FFF2-40B4-BE49-F238E27FC236}">
                <a16:creationId xmlns:a16="http://schemas.microsoft.com/office/drawing/2014/main" id="{B19FAE62-9CF5-4A7F-B799-99B1C63D31D6}"/>
              </a:ext>
            </a:extLst>
          </p:cNvPr>
          <p:cNvSpPr>
            <a:spLocks noGrp="1"/>
          </p:cNvSpPr>
          <p:nvPr>
            <p:ph type="sldNum" sz="quarter" idx="12"/>
          </p:nvPr>
        </p:nvSpPr>
        <p:spPr>
          <a:xfrm>
            <a:off x="617221" y="6471244"/>
            <a:ext cx="663066" cy="180000"/>
          </a:xfrm>
          <a:prstGeom prst="rect">
            <a:avLst/>
          </a:prstGeom>
        </p:spPr>
        <p:txBody>
          <a:bodyPr/>
          <a:lstStyle>
            <a:lvl1pPr>
              <a:defRPr>
                <a:solidFill>
                  <a:schemeClr val="tx1"/>
                </a:solidFill>
              </a:defRPr>
            </a:lvl1pPr>
          </a:lstStyle>
          <a:p>
            <a:r>
              <a:rPr lang="en-IN" dirty="0"/>
              <a:t>Page </a:t>
            </a:r>
            <a:fld id="{F1BC30E3-FFE5-4B91-AA19-87A149EBB9EE}" type="slidenum">
              <a:rPr smtClean="0"/>
              <a:pPr/>
              <a:t>‹#›</a:t>
            </a:fld>
            <a:endParaRPr dirty="0"/>
          </a:p>
        </p:txBody>
      </p:sp>
      <p:grpSp>
        <p:nvGrpSpPr>
          <p:cNvPr id="5" name="Group 4">
            <a:extLst>
              <a:ext uri="{FF2B5EF4-FFF2-40B4-BE49-F238E27FC236}">
                <a16:creationId xmlns:a16="http://schemas.microsoft.com/office/drawing/2014/main" id="{62C9FEEC-2FD6-4BF4-8335-57D1B2DE14F3}"/>
              </a:ext>
            </a:extLst>
          </p:cNvPr>
          <p:cNvGrpSpPr>
            <a:grpSpLocks noChangeAspect="1"/>
          </p:cNvGrpSpPr>
          <p:nvPr userDrawn="1"/>
        </p:nvGrpSpPr>
        <p:grpSpPr bwMode="auto">
          <a:xfrm>
            <a:off x="11287125" y="6356350"/>
            <a:ext cx="303213" cy="311150"/>
            <a:chOff x="7110" y="4004"/>
            <a:chExt cx="191" cy="196"/>
          </a:xfrm>
        </p:grpSpPr>
        <p:sp>
          <p:nvSpPr>
            <p:cNvPr id="6" name="Freeform 5">
              <a:extLst>
                <a:ext uri="{FF2B5EF4-FFF2-40B4-BE49-F238E27FC236}">
                  <a16:creationId xmlns:a16="http://schemas.microsoft.com/office/drawing/2014/main" id="{528B2FE5-6338-4BAB-97A2-64EE64CCAC6B}"/>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 name="Freeform 6">
              <a:extLst>
                <a:ext uri="{FF2B5EF4-FFF2-40B4-BE49-F238E27FC236}">
                  <a16:creationId xmlns:a16="http://schemas.microsoft.com/office/drawing/2014/main" id="{658EDC98-4326-42CD-AC9C-1308E5A72E87}"/>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8" name="Freeform 7">
              <a:extLst>
                <a:ext uri="{FF2B5EF4-FFF2-40B4-BE49-F238E27FC236}">
                  <a16:creationId xmlns:a16="http://schemas.microsoft.com/office/drawing/2014/main" id="{B8DFE2A1-7926-4AED-BD20-CEDE6C8E2A93}"/>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3148544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274C0F57-6282-484D-8F22-307303727AB9}"/>
              </a:ext>
            </a:extLst>
          </p:cNvPr>
          <p:cNvSpPr>
            <a:spLocks noGrp="1"/>
          </p:cNvSpPr>
          <p:nvPr>
            <p:ph type="ftr" sz="quarter" idx="11"/>
          </p:nvPr>
        </p:nvSpPr>
        <p:spPr>
          <a:xfrm>
            <a:off x="3239188" y="6471244"/>
            <a:ext cx="4023360" cy="180000"/>
          </a:xfrm>
        </p:spPr>
        <p:txBody>
          <a:bodyPr/>
          <a:lstStyle>
            <a:lvl1pPr>
              <a:defRPr>
                <a:solidFill>
                  <a:schemeClr val="tx1"/>
                </a:solidFill>
              </a:defRPr>
            </a:lvl1pPr>
          </a:lstStyle>
          <a:p>
            <a:r>
              <a:rPr lang="en-US" dirty="0"/>
              <a:t>Exempt organization future tax leaders</a:t>
            </a:r>
          </a:p>
        </p:txBody>
      </p:sp>
      <p:sp>
        <p:nvSpPr>
          <p:cNvPr id="4" name="Slide Number Placeholder 4">
            <a:extLst>
              <a:ext uri="{FF2B5EF4-FFF2-40B4-BE49-F238E27FC236}">
                <a16:creationId xmlns:a16="http://schemas.microsoft.com/office/drawing/2014/main" id="{B19FAE62-9CF5-4A7F-B799-99B1C63D31D6}"/>
              </a:ext>
            </a:extLst>
          </p:cNvPr>
          <p:cNvSpPr>
            <a:spLocks noGrp="1"/>
          </p:cNvSpPr>
          <p:nvPr>
            <p:ph type="sldNum" sz="quarter" idx="12"/>
          </p:nvPr>
        </p:nvSpPr>
        <p:spPr>
          <a:xfrm>
            <a:off x="617221" y="6471244"/>
            <a:ext cx="663066" cy="180000"/>
          </a:xfrm>
          <a:prstGeom prst="rect">
            <a:avLst/>
          </a:prstGeom>
        </p:spPr>
        <p:txBody>
          <a:bodyPr/>
          <a:lstStyle>
            <a:lvl1pPr>
              <a:defRPr>
                <a:solidFill>
                  <a:schemeClr val="tx1"/>
                </a:solidFill>
              </a:defRPr>
            </a:lvl1pPr>
          </a:lstStyle>
          <a:p>
            <a:r>
              <a:rPr lang="en-IN" dirty="0"/>
              <a:t>Page </a:t>
            </a:r>
            <a:fld id="{F1BC30E3-FFE5-4B91-AA19-87A149EBB9EE}" type="slidenum">
              <a:rPr smtClean="0"/>
              <a:pPr/>
              <a:t>‹#›</a:t>
            </a:fld>
            <a:endParaRPr dirty="0"/>
          </a:p>
        </p:txBody>
      </p:sp>
      <p:grpSp>
        <p:nvGrpSpPr>
          <p:cNvPr id="5" name="Group 4">
            <a:extLst>
              <a:ext uri="{FF2B5EF4-FFF2-40B4-BE49-F238E27FC236}">
                <a16:creationId xmlns:a16="http://schemas.microsoft.com/office/drawing/2014/main" id="{62C9FEEC-2FD6-4BF4-8335-57D1B2DE14F3}"/>
              </a:ext>
            </a:extLst>
          </p:cNvPr>
          <p:cNvGrpSpPr>
            <a:grpSpLocks noChangeAspect="1"/>
          </p:cNvGrpSpPr>
          <p:nvPr userDrawn="1"/>
        </p:nvGrpSpPr>
        <p:grpSpPr bwMode="auto">
          <a:xfrm>
            <a:off x="11287125" y="6356350"/>
            <a:ext cx="303213" cy="311150"/>
            <a:chOff x="7110" y="4004"/>
            <a:chExt cx="191" cy="196"/>
          </a:xfrm>
        </p:grpSpPr>
        <p:sp>
          <p:nvSpPr>
            <p:cNvPr id="6" name="Freeform 5">
              <a:extLst>
                <a:ext uri="{FF2B5EF4-FFF2-40B4-BE49-F238E27FC236}">
                  <a16:creationId xmlns:a16="http://schemas.microsoft.com/office/drawing/2014/main" id="{528B2FE5-6338-4BAB-97A2-64EE64CCAC6B}"/>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 name="Freeform 6">
              <a:extLst>
                <a:ext uri="{FF2B5EF4-FFF2-40B4-BE49-F238E27FC236}">
                  <a16:creationId xmlns:a16="http://schemas.microsoft.com/office/drawing/2014/main" id="{658EDC98-4326-42CD-AC9C-1308E5A72E87}"/>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8" name="Freeform 7">
              <a:extLst>
                <a:ext uri="{FF2B5EF4-FFF2-40B4-BE49-F238E27FC236}">
                  <a16:creationId xmlns:a16="http://schemas.microsoft.com/office/drawing/2014/main" id="{B8DFE2A1-7926-4AED-BD20-CEDE6C8E2A93}"/>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pic>
        <p:nvPicPr>
          <p:cNvPr id="10" name="Picture 9" descr="A picture containing landscape, cloud, outdoor, grass&#10;&#10;Description automatically generated">
            <a:extLst>
              <a:ext uri="{FF2B5EF4-FFF2-40B4-BE49-F238E27FC236}">
                <a16:creationId xmlns:a16="http://schemas.microsoft.com/office/drawing/2014/main" id="{89E944D5-2521-4D2A-8953-9313F6BA72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3204" cy="6858000"/>
          </a:xfrm>
          <a:prstGeom prst="rect">
            <a:avLst/>
          </a:prstGeom>
        </p:spPr>
      </p:pic>
      <p:sp>
        <p:nvSpPr>
          <p:cNvPr id="11" name="Rectangle 10">
            <a:extLst>
              <a:ext uri="{FF2B5EF4-FFF2-40B4-BE49-F238E27FC236}">
                <a16:creationId xmlns:a16="http://schemas.microsoft.com/office/drawing/2014/main" id="{2E22B56D-8DD5-4138-939C-0061A94286C5}"/>
              </a:ext>
            </a:extLst>
          </p:cNvPr>
          <p:cNvSpPr/>
          <p:nvPr userDrawn="1"/>
        </p:nvSpPr>
        <p:spPr>
          <a:xfrm>
            <a:off x="0" y="0"/>
            <a:ext cx="12198350" cy="6858000"/>
          </a:xfrm>
          <a:prstGeom prst="rect">
            <a:avLst/>
          </a:prstGeom>
          <a:solidFill>
            <a:srgbClr val="2E2E38">
              <a:alpha val="3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Tree>
    <p:extLst>
      <p:ext uri="{BB962C8B-B14F-4D97-AF65-F5344CB8AC3E}">
        <p14:creationId xmlns:p14="http://schemas.microsoft.com/office/powerpoint/2010/main" val="1807861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23874-3AD1-4756-B25E-8234DD371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2192000"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531054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7F3841BE-C763-409C-9C13-506B905D3797}"/>
              </a:ext>
            </a:extLst>
          </p:cNvPr>
          <p:cNvSpPr>
            <a:spLocks noGrp="1"/>
          </p:cNvSpPr>
          <p:nvPr>
            <p:ph type="ftr" sz="quarter" idx="10"/>
          </p:nvPr>
        </p:nvSpPr>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D2853CE9-6187-4386-86B2-E35C1AA25597}"/>
              </a:ext>
            </a:extLst>
          </p:cNvPr>
          <p:cNvSpPr>
            <a:spLocks noGrp="1"/>
          </p:cNvSpPr>
          <p:nvPr>
            <p:ph type="sldNum" sz="quarter" idx="11"/>
          </p:nvPr>
        </p:nvSpPr>
        <p:spPr>
          <a:xfrm>
            <a:off x="617221" y="6471244"/>
            <a:ext cx="663066" cy="180000"/>
          </a:xfrm>
          <a:prstGeom prst="rect">
            <a:avLst/>
          </a:prstGeom>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719341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Cover alternat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C56C94-7AFE-4822-B8F1-1B73491563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87" b="7887"/>
          <a:stretch/>
        </p:blipFill>
        <p:spPr>
          <a:xfrm>
            <a:off x="-8642" y="-1"/>
            <a:ext cx="12206991" cy="6858001"/>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p:nvPr>
        </p:nvSpPr>
        <p:spPr>
          <a:xfrm>
            <a:off x="775504" y="1954221"/>
            <a:ext cx="4328932" cy="979702"/>
          </a:xfr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64788" y="4960938"/>
            <a:ext cx="1225550"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15487053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tandard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9" y="294200"/>
            <a:ext cx="10978515" cy="590400"/>
          </a:xfrm>
        </p:spPr>
        <p:txBody>
          <a:bodyPr vert="horz" lIns="0" tIns="0" rIns="0" bIns="0" rtlCol="0" anchor="t" anchorCtr="0">
            <a:noAutofit/>
          </a:bodyPr>
          <a:lstStyle>
            <a:lvl1pPr>
              <a:defRPr lang="en-GB" dirty="0"/>
            </a:lvl1pPr>
          </a:lstStyle>
          <a:p>
            <a:pPr lvl="0"/>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Tree>
    <p:extLst>
      <p:ext uri="{BB962C8B-B14F-4D97-AF65-F5344CB8AC3E}">
        <p14:creationId xmlns:p14="http://schemas.microsoft.com/office/powerpoint/2010/main" val="472688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407" y="1769541"/>
            <a:ext cx="9444951"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1407" y="3598339"/>
            <a:ext cx="9444951"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Exempt organization future tax leaders</a:t>
            </a:r>
          </a:p>
        </p:txBody>
      </p:sp>
      <p:sp>
        <p:nvSpPr>
          <p:cNvPr id="6" name="Slide Number Placeholder 5"/>
          <p:cNvSpPr>
            <a:spLocks noGrp="1"/>
          </p:cNvSpPr>
          <p:nvPr>
            <p:ph type="sldNum" sz="quarter" idx="12"/>
          </p:nvPr>
        </p:nvSpPr>
        <p:spPr>
          <a:xfrm>
            <a:off x="617221" y="6471244"/>
            <a:ext cx="663066" cy="180000"/>
          </a:xfrm>
          <a:prstGeom prst="rect">
            <a:avLst/>
          </a:prstGeom>
        </p:spPr>
        <p:txBody>
          <a:bodyPr/>
          <a:lstStyle/>
          <a:p>
            <a:fld id="{7B3C9C22-11E4-4FE2-A4FB-3D53E1675AE6}" type="slidenum">
              <a:rPr lang="en-US" smtClean="0"/>
              <a:t>‹#›</a:t>
            </a:fld>
            <a:endParaRPr lang="en-US" dirty="0"/>
          </a:p>
        </p:txBody>
      </p:sp>
    </p:spTree>
    <p:extLst>
      <p:ext uri="{BB962C8B-B14F-4D97-AF65-F5344CB8AC3E}">
        <p14:creationId xmlns:p14="http://schemas.microsoft.com/office/powerpoint/2010/main" val="1182828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a:xfrm>
            <a:off x="617221" y="6471244"/>
            <a:ext cx="663066" cy="180000"/>
          </a:xfrm>
          <a:prstGeom prst="rect">
            <a:avLst/>
          </a:prstGeom>
        </p:spPr>
        <p:txBody>
          <a:bodyPr/>
          <a:lstStyle/>
          <a:p>
            <a:r>
              <a:rPr lang="en-IN" dirty="0"/>
              <a:t>Page </a:t>
            </a:r>
            <a:fld id="{F1BC30E3-FFE5-4B91-AA19-87A149EBB9EE}" type="slidenum">
              <a:rPr smtClean="0"/>
              <a:pPr/>
              <a:t>‹#›</a:t>
            </a:fld>
            <a:endParaRPr dirty="0"/>
          </a:p>
        </p:txBody>
      </p:sp>
      <p:sp>
        <p:nvSpPr>
          <p:cNvPr id="9" name="Footer Placeholder 3">
            <a:extLst>
              <a:ext uri="{FF2B5EF4-FFF2-40B4-BE49-F238E27FC236}">
                <a16:creationId xmlns:a16="http://schemas.microsoft.com/office/drawing/2014/main" id="{1CCA13E7-8605-4426-86CF-475E6CB3706B}"/>
              </a:ext>
            </a:extLst>
          </p:cNvPr>
          <p:cNvSpPr>
            <a:spLocks noGrp="1"/>
          </p:cNvSpPr>
          <p:nvPr>
            <p:ph type="ftr" sz="quarter" idx="11"/>
          </p:nvPr>
        </p:nvSpPr>
        <p:spPr>
          <a:xfrm>
            <a:off x="3239188" y="6471244"/>
            <a:ext cx="4023360" cy="180000"/>
          </a:xfrm>
        </p:spPr>
        <p:txBody>
          <a:bodyPr/>
          <a:lstStyle>
            <a:lvl1pPr>
              <a:defRPr/>
            </a:lvl1pPr>
          </a:lstStyle>
          <a:p>
            <a:r>
              <a:rPr lang="en-US" dirty="0"/>
              <a:t>Exempt organization future tax leaders</a:t>
            </a:r>
          </a:p>
        </p:txBody>
      </p:sp>
    </p:spTree>
    <p:extLst>
      <p:ext uri="{BB962C8B-B14F-4D97-AF65-F5344CB8AC3E}">
        <p14:creationId xmlns:p14="http://schemas.microsoft.com/office/powerpoint/2010/main" val="27832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lvl1pPr>
              <a:defRPr/>
            </a:lvl1pPr>
          </a:lstStyle>
          <a:p>
            <a:r>
              <a:rPr lang="en-US" dirty="0"/>
              <a:t>Exempt organization future tax leaders</a:t>
            </a:r>
          </a:p>
        </p:txBody>
      </p:sp>
      <p:sp>
        <p:nvSpPr>
          <p:cNvPr id="5" name="Slide Number Placeholder 4"/>
          <p:cNvSpPr>
            <a:spLocks noGrp="1"/>
          </p:cNvSpPr>
          <p:nvPr>
            <p:ph type="sldNum" sz="quarter" idx="12"/>
          </p:nvPr>
        </p:nvSpPr>
        <p:spPr>
          <a:xfrm>
            <a:off x="617221" y="6471244"/>
            <a:ext cx="663066" cy="180000"/>
          </a:xfrm>
          <a:prstGeom prst="rect">
            <a:avLst/>
          </a:prstGeom>
        </p:spPr>
        <p:txBody>
          <a:bodyPr/>
          <a:lstStyle/>
          <a:p>
            <a:fld id="{7B3C9C22-11E4-4FE2-A4FB-3D53E1675AE6}" type="slidenum">
              <a:rPr lang="en-US" smtClean="0"/>
              <a:t>‹#›</a:t>
            </a:fld>
            <a:endParaRPr lang="en-US" dirty="0"/>
          </a:p>
        </p:txBody>
      </p:sp>
    </p:spTree>
    <p:extLst>
      <p:ext uri="{BB962C8B-B14F-4D97-AF65-F5344CB8AC3E}">
        <p14:creationId xmlns:p14="http://schemas.microsoft.com/office/powerpoint/2010/main" val="4189025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9" y="294200"/>
            <a:ext cx="10978515" cy="590400"/>
          </a:xfrm>
        </p:spPr>
        <p:txBody>
          <a:bodyPr/>
          <a:lstStyle>
            <a:lvl1pPr>
              <a:defRPr sz="23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6" name="Footer Placeholder 4">
            <a:extLst>
              <a:ext uri="{FF2B5EF4-FFF2-40B4-BE49-F238E27FC236}">
                <a16:creationId xmlns:a16="http://schemas.microsoft.com/office/drawing/2014/main" id="{26BC61CA-9758-4F1F-A9B5-3E5CF81D7B8A}"/>
              </a:ext>
            </a:extLst>
          </p:cNvPr>
          <p:cNvSpPr>
            <a:spLocks noGrp="1"/>
          </p:cNvSpPr>
          <p:nvPr>
            <p:ph type="ftr" sz="quarter" idx="3"/>
          </p:nvPr>
        </p:nvSpPr>
        <p:spPr>
          <a:xfrm>
            <a:off x="3239188" y="6471244"/>
            <a:ext cx="4023360" cy="180000"/>
          </a:xfrm>
          <a:prstGeom prst="rect">
            <a:avLst/>
          </a:prstGeom>
        </p:spPr>
        <p:txBody>
          <a:bodyPr/>
          <a:lstStyle>
            <a:lvl1pPr marL="0" algn="l" defTabSz="914400" rtl="0" eaLnBrk="1" latinLnBrk="0" hangingPunct="1">
              <a:defRPr lang="en-US" sz="800" kern="1200" smtClean="0">
                <a:solidFill>
                  <a:schemeClr val="bg1"/>
                </a:solidFill>
                <a:latin typeface="EYInterstate" panose="02000503020000020004" pitchFamily="2" charset="0"/>
                <a:ea typeface="+mn-ea"/>
                <a:cs typeface="+mn-cs"/>
              </a:defRPr>
            </a:lvl1pPr>
          </a:lstStyle>
          <a:p>
            <a:r>
              <a:rPr lang="en-US" dirty="0"/>
              <a:t>Exempt organization future tax leaders | International tax update</a:t>
            </a:r>
          </a:p>
          <a:p>
            <a:endParaRPr lang="en-US" dirty="0"/>
          </a:p>
        </p:txBody>
      </p:sp>
    </p:spTree>
    <p:extLst>
      <p:ext uri="{BB962C8B-B14F-4D97-AF65-F5344CB8AC3E}">
        <p14:creationId xmlns:p14="http://schemas.microsoft.com/office/powerpoint/2010/main" val="1983672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148806A2-2AA7-4EC7-8FA5-6DD8E9FC1AD1}"/>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5" name="Footer Placeholder 4">
            <a:extLst>
              <a:ext uri="{FF2B5EF4-FFF2-40B4-BE49-F238E27FC236}">
                <a16:creationId xmlns:a16="http://schemas.microsoft.com/office/drawing/2014/main" id="{8C56F6B4-9E49-490D-8FE1-DB9035090F2D}"/>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74830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0"/>
            <a:ext cx="10978515"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40F0AABF-D862-4E52-856A-98A908BD81E4}"/>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7F5FDC76-F946-4827-A773-FCD68068B859}"/>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2ABF873B-E40B-4AF7-8D2F-967775EB8EA6}"/>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723086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9120" y="1"/>
            <a:ext cx="3999231" cy="6156104"/>
          </a:xfrm>
        </p:spPr>
        <p:txBody>
          <a:bodyPr/>
          <a:lstStyle/>
          <a:p>
            <a:endParaRPr lang="en-IN" dirty="0"/>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9443" y="4236721"/>
            <a:ext cx="3580117" cy="1944160"/>
          </a:xfrm>
        </p:spPr>
        <p:txBody>
          <a:bodyPr numCol="1"/>
          <a:lstStyle>
            <a:lvl1pPr marL="0" indent="0">
              <a:buNone/>
              <a:defRPr sz="1800">
                <a:solidFill>
                  <a:schemeClr val="bg1"/>
                </a:solidFill>
                <a:latin typeface="Georgia"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918" y="907750"/>
            <a:ext cx="744442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38FDA286-FC7C-4768-AFFF-1618056D687D}"/>
              </a:ext>
            </a:extLst>
          </p:cNvPr>
          <p:cNvSpPr>
            <a:spLocks noGrp="1"/>
          </p:cNvSpPr>
          <p:nvPr>
            <p:ph type="dt" sz="half" idx="14"/>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69C73E4D-1EBD-404A-B8F4-9B8AD7336F33}"/>
              </a:ext>
            </a:extLst>
          </p:cNvPr>
          <p:cNvSpPr>
            <a:spLocks noGrp="1"/>
          </p:cNvSpPr>
          <p:nvPr>
            <p:ph type="ftr" sz="quarter" idx="15"/>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D159C267-49E7-46A8-B353-C5EB81154AB5}"/>
              </a:ext>
            </a:extLst>
          </p:cNvPr>
          <p:cNvSpPr>
            <a:spLocks noGrp="1"/>
          </p:cNvSpPr>
          <p:nvPr>
            <p:ph type="sldNum" sz="quarter" idx="16"/>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205467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endParaRPr lang="en-IN" dirty="0"/>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457DDD53-DA5D-4F66-8EAA-913A40461E30}"/>
              </a:ext>
            </a:extLst>
          </p:cNvPr>
          <p:cNvSpPr>
            <a:spLocks noGrp="1"/>
          </p:cNvSpPr>
          <p:nvPr>
            <p:ph type="dt" sz="half" idx="13"/>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89A18168-B280-402E-8310-35BC958D390B}"/>
              </a:ext>
            </a:extLst>
          </p:cNvPr>
          <p:cNvSpPr>
            <a:spLocks noGrp="1"/>
          </p:cNvSpPr>
          <p:nvPr>
            <p:ph type="ftr" sz="quarter" idx="14"/>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97D562B9-5194-4705-ABBD-89576E2CC7A3}"/>
              </a:ext>
            </a:extLst>
          </p:cNvPr>
          <p:cNvSpPr>
            <a:spLocks noGrp="1"/>
          </p:cNvSpPr>
          <p:nvPr>
            <p:ph type="sldNum" sz="quarter" idx="15"/>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5301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391531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800" y="2851522"/>
            <a:ext cx="4447800"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984443D1-37A3-4969-A6D3-4E99E05604B9}"/>
              </a:ext>
            </a:extLst>
          </p:cNvPr>
          <p:cNvSpPr>
            <a:spLocks noGrp="1"/>
          </p:cNvSpPr>
          <p:nvPr>
            <p:ph type="dt" sz="half" idx="11"/>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61AB04F4-59F4-4102-9BBD-DB62B48E184D}"/>
              </a:ext>
            </a:extLst>
          </p:cNvPr>
          <p:cNvSpPr>
            <a:spLocks noGrp="1"/>
          </p:cNvSpPr>
          <p:nvPr>
            <p:ph type="ftr" sz="quarter" idx="12"/>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E499AB0A-887B-46B8-BA72-781970F002C7}"/>
              </a:ext>
            </a:extLst>
          </p:cNvPr>
          <p:cNvSpPr>
            <a:spLocks noGrp="1"/>
          </p:cNvSpPr>
          <p:nvPr>
            <p:ph type="sldNum" sz="quarter" idx="13"/>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186302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705"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705" y="3840384"/>
            <a:ext cx="4537959" cy="1055708"/>
          </a:xfrm>
        </p:spPr>
        <p:txBody>
          <a:bodyPr/>
          <a:lstStyle>
            <a:lvl1pPr marL="0" indent="0">
              <a:buNone/>
              <a:defRPr sz="1600"/>
            </a:lvl1pPr>
          </a:lstStyle>
          <a:p>
            <a:pPr lvl="0"/>
            <a:r>
              <a:rPr lang="en-IN" dirty="0"/>
              <a:t>text</a:t>
            </a:r>
          </a:p>
        </p:txBody>
      </p:sp>
      <p:sp>
        <p:nvSpPr>
          <p:cNvPr id="2" name="Date Placeholder 1">
            <a:extLst>
              <a:ext uri="{FF2B5EF4-FFF2-40B4-BE49-F238E27FC236}">
                <a16:creationId xmlns:a16="http://schemas.microsoft.com/office/drawing/2014/main" id="{F656DB61-969F-46BA-942C-3600269FA4D1}"/>
              </a:ext>
            </a:extLst>
          </p:cNvPr>
          <p:cNvSpPr>
            <a:spLocks noGrp="1"/>
          </p:cNvSpPr>
          <p:nvPr>
            <p:ph type="dt" sz="half" idx="13"/>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C7C562FF-E912-4424-B259-AED677C026AF}"/>
              </a:ext>
            </a:extLst>
          </p:cNvPr>
          <p:cNvSpPr>
            <a:spLocks noGrp="1"/>
          </p:cNvSpPr>
          <p:nvPr>
            <p:ph type="ftr" sz="quarter" idx="14"/>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E82C1B82-1A85-4CFD-98C3-C21698A96B67}"/>
              </a:ext>
            </a:extLst>
          </p:cNvPr>
          <p:cNvSpPr>
            <a:spLocks noGrp="1"/>
          </p:cNvSpPr>
          <p:nvPr>
            <p:ph type="sldNum" sz="quarter" idx="15"/>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461614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C5822E28-B24F-4CF6-8F50-70ED7C22A114}"/>
              </a:ext>
            </a:extLst>
          </p:cNvPr>
          <p:cNvSpPr>
            <a:spLocks noGrp="1"/>
          </p:cNvSpPr>
          <p:nvPr>
            <p:ph type="dt" sz="half" idx="19"/>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6865E1CD-A05B-41DC-B488-E4BA204E7AE5}"/>
              </a:ext>
            </a:extLst>
          </p:cNvPr>
          <p:cNvSpPr>
            <a:spLocks noGrp="1"/>
          </p:cNvSpPr>
          <p:nvPr>
            <p:ph type="ftr" sz="quarter" idx="20"/>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93273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endParaRPr lang="en-IN" dirty="0"/>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a:xfrm>
            <a:off x="617221" y="6471244"/>
            <a:ext cx="663066" cy="180000"/>
          </a:xfrm>
          <a:prstGeom prst="rect">
            <a:avLst/>
          </a:prstGeom>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71089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53017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FFE600"/>
                </a:solidFill>
                <a:latin typeface="+mn-lt"/>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latin typeface="+mn-lt"/>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450291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350" y="4632765"/>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2"/>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bg1"/>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2843710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buNone/>
              <a:defRPr>
                <a:solidFill>
                  <a:schemeClr val="bg1"/>
                </a:solidFill>
              </a:defRPr>
            </a:lvl1pPr>
            <a:lvl2pPr marL="356616">
              <a:defRPr>
                <a:solidFill>
                  <a:schemeClr val="bg1"/>
                </a:solidFill>
              </a:defRPr>
            </a:lvl2pPr>
            <a:lvl3pPr marL="713232">
              <a:defRPr>
                <a:solidFill>
                  <a:schemeClr val="bg1"/>
                </a:solidFill>
              </a:defRPr>
            </a:lvl3pPr>
            <a:lvl4pPr marL="1069848">
              <a:defRPr>
                <a:solidFill>
                  <a:schemeClr val="bg1"/>
                </a:solidFill>
              </a:defRPr>
            </a:lvl4pPr>
            <a:lvl5pPr marL="1426464">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E7DAEB49-9ADD-490C-B904-979B3953B8CD}"/>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5" name="Footer Placeholder 4">
            <a:extLst>
              <a:ext uri="{FF2B5EF4-FFF2-40B4-BE49-F238E27FC236}">
                <a16:creationId xmlns:a16="http://schemas.microsoft.com/office/drawing/2014/main" id="{36528C68-2511-4745-B448-A5AA41E7BFE8}"/>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6" name="Slide Number Placeholder 5">
            <a:extLst>
              <a:ext uri="{FF2B5EF4-FFF2-40B4-BE49-F238E27FC236}">
                <a16:creationId xmlns:a16="http://schemas.microsoft.com/office/drawing/2014/main" id="{1B5C8157-0191-4E69-819F-DB443768675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01605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710800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id="{B20B9B26-E95B-4DC1-A613-4C0C0933C72B}"/>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ED7373D8-2AB5-4625-822C-B1F2B5CDC39C}"/>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E76E3B4B-D68B-4AFA-A20D-2ECE69120F7E}"/>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642641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id="{409FCCF0-19BC-4024-9BCA-E14DB77EAF2F}"/>
              </a:ext>
            </a:extLst>
          </p:cNvPr>
          <p:cNvSpPr>
            <a:spLocks noGrp="1"/>
          </p:cNvSpPr>
          <p:nvPr>
            <p:ph type="dt" sz="half" idx="14"/>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12B54F7E-BDC4-4386-B2E2-1FC66609D14F}"/>
              </a:ext>
            </a:extLst>
          </p:cNvPr>
          <p:cNvSpPr>
            <a:spLocks noGrp="1"/>
          </p:cNvSpPr>
          <p:nvPr>
            <p:ph type="ftr" sz="quarter" idx="15"/>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B94FBF9A-EC9A-41E4-A24C-ECB5DC15CCD7}"/>
              </a:ext>
            </a:extLst>
          </p:cNvPr>
          <p:cNvSpPr>
            <a:spLocks noGrp="1"/>
          </p:cNvSpPr>
          <p:nvPr>
            <p:ph type="sldNum" sz="quarter" idx="16"/>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486848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DF149-816A-4257-A64D-E23E91A5063C}"/>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4678256F-B716-4FA1-B0CC-85D20C72FCE5}"/>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50816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Key statemen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96F135-5F50-499F-B8DC-DBB57852B2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306" b="1697"/>
          <a:stretch/>
        </p:blipFill>
        <p:spPr>
          <a:xfrm>
            <a:off x="0" y="-1"/>
            <a:ext cx="12198350" cy="6858001"/>
          </a:xfrm>
          <a:prstGeom prst="rect">
            <a:avLst/>
          </a:prstGeom>
        </p:spPr>
      </p:pic>
      <p:sp>
        <p:nvSpPr>
          <p:cNvPr id="2" name="Date Placeholder 1">
            <a:extLst>
              <a:ext uri="{FF2B5EF4-FFF2-40B4-BE49-F238E27FC236}">
                <a16:creationId xmlns:a16="http://schemas.microsoft.com/office/drawing/2014/main" id="{48EDF149-816A-4257-A64D-E23E91A5063C}"/>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4678256F-B716-4FA1-B0CC-85D20C72FCE5}"/>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74163861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FBB2DA-F31A-4FE9-89E1-0B34A17D01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908" b="7908"/>
          <a:stretch/>
        </p:blipFill>
        <p:spPr>
          <a:xfrm>
            <a:off x="-20243" y="0"/>
            <a:ext cx="12218591" cy="6858000"/>
          </a:xfrm>
          <a:prstGeom prst="rect">
            <a:avLst/>
          </a:prstGeom>
        </p:spPr>
      </p:pic>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
        <p:nvSpPr>
          <p:cNvPr id="5" name="Freeform 6">
            <a:extLst>
              <a:ext uri="{FF2B5EF4-FFF2-40B4-BE49-F238E27FC236}">
                <a16:creationId xmlns:a16="http://schemas.microsoft.com/office/drawing/2014/main" id="{1531DD4B-019E-449B-B2C0-4E8A1988EFCC}"/>
              </a:ext>
            </a:extLst>
          </p:cNvPr>
          <p:cNvSpPr>
            <a:spLocks/>
          </p:cNvSpPr>
          <p:nvPr userDrawn="1"/>
        </p:nvSpPr>
        <p:spPr bwMode="gray">
          <a:xfrm>
            <a:off x="-13854" y="-13855"/>
            <a:ext cx="4849668" cy="4294909"/>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itle 1">
            <a:extLst>
              <a:ext uri="{FF2B5EF4-FFF2-40B4-BE49-F238E27FC236}">
                <a16:creationId xmlns:a16="http://schemas.microsoft.com/office/drawing/2014/main" id="{D1D0CDFB-364E-495B-BD82-B33C6D4AE2E9}"/>
              </a:ext>
            </a:extLst>
          </p:cNvPr>
          <p:cNvSpPr txBox="1">
            <a:spLocks/>
          </p:cNvSpPr>
          <p:nvPr userDrawn="1"/>
        </p:nvSpPr>
        <p:spPr>
          <a:xfrm>
            <a:off x="456911" y="1606954"/>
            <a:ext cx="4987925" cy="860400"/>
          </a:xfrm>
          <a:prstGeom prst="rect">
            <a:avLst/>
          </a:prstGeom>
        </p:spPr>
        <p:txBody>
          <a:bodyPr/>
          <a:lstStyle>
            <a:lvl1pPr algn="l" defTabSz="914400" rtl="0" eaLnBrk="1" latinLnBrk="0" hangingPunct="1">
              <a:lnSpc>
                <a:spcPct val="85000"/>
              </a:lnSpc>
              <a:spcBef>
                <a:spcPct val="0"/>
              </a:spcBef>
              <a:buNone/>
              <a:defRPr sz="3000" b="1" kern="1200" baseline="0">
                <a:solidFill>
                  <a:srgbClr val="404040"/>
                </a:solidFill>
                <a:latin typeface="+mn-lt"/>
                <a:ea typeface="+mj-ea"/>
                <a:cs typeface="Arial" pitchFamily="34" charset="0"/>
              </a:defRPr>
            </a:lvl1pPr>
          </a:lstStyle>
          <a:p>
            <a:pPr>
              <a:lnSpc>
                <a:spcPct val="100000"/>
              </a:lnSpc>
            </a:pPr>
            <a:endParaRPr lang="en-GB" sz="3200" b="0" dirty="0">
              <a:solidFill>
                <a:schemeClr val="tx1"/>
              </a:solidFill>
              <a:latin typeface="+mj-lt"/>
            </a:endParaRPr>
          </a:p>
        </p:txBody>
      </p:sp>
      <p:sp>
        <p:nvSpPr>
          <p:cNvPr id="7" name="Title 1">
            <a:extLst>
              <a:ext uri="{FF2B5EF4-FFF2-40B4-BE49-F238E27FC236}">
                <a16:creationId xmlns:a16="http://schemas.microsoft.com/office/drawing/2014/main" id="{522858CD-ABDA-4264-AEF1-3897F0A724AB}"/>
              </a:ext>
            </a:extLst>
          </p:cNvPr>
          <p:cNvSpPr txBox="1">
            <a:spLocks/>
          </p:cNvSpPr>
          <p:nvPr userDrawn="1"/>
        </p:nvSpPr>
        <p:spPr>
          <a:xfrm>
            <a:off x="609311" y="1759354"/>
            <a:ext cx="4987925" cy="860400"/>
          </a:xfrm>
          <a:prstGeom prst="rect">
            <a:avLst/>
          </a:prstGeom>
        </p:spPr>
        <p:txBody>
          <a:bodyPr/>
          <a:lstStyle>
            <a:lvl1pPr algn="l" defTabSz="914400" rtl="0" eaLnBrk="1" latinLnBrk="0" hangingPunct="1">
              <a:lnSpc>
                <a:spcPct val="85000"/>
              </a:lnSpc>
              <a:spcBef>
                <a:spcPct val="0"/>
              </a:spcBef>
              <a:buNone/>
              <a:defRPr sz="3000" b="1" kern="1200" baseline="0">
                <a:solidFill>
                  <a:srgbClr val="404040"/>
                </a:solidFill>
                <a:latin typeface="+mn-lt"/>
                <a:ea typeface="+mj-ea"/>
                <a:cs typeface="Arial" pitchFamily="34" charset="0"/>
              </a:defRPr>
            </a:lvl1pPr>
          </a:lstStyle>
          <a:p>
            <a:pPr>
              <a:lnSpc>
                <a:spcPct val="100000"/>
              </a:lnSpc>
            </a:pPr>
            <a:endParaRPr lang="en-GB" sz="3200" b="0" dirty="0">
              <a:solidFill>
                <a:schemeClr val="tx1"/>
              </a:solidFill>
              <a:latin typeface="+mj-lt"/>
            </a:endParaRPr>
          </a:p>
        </p:txBody>
      </p:sp>
    </p:spTree>
    <p:extLst>
      <p:ext uri="{BB962C8B-B14F-4D97-AF65-F5344CB8AC3E}">
        <p14:creationId xmlns:p14="http://schemas.microsoft.com/office/powerpoint/2010/main" val="1183071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slide_no bullet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BE4D64D-FD8D-436D-90CA-9340F2C07934}"/>
              </a:ext>
            </a:extLst>
          </p:cNvPr>
          <p:cNvSpPr>
            <a:spLocks noGrp="1"/>
          </p:cNvSpPr>
          <p:nvPr>
            <p:ph type="pic" sz="quarter" idx="13"/>
          </p:nvPr>
        </p:nvSpPr>
        <p:spPr>
          <a:xfrm>
            <a:off x="8112125" y="0"/>
            <a:ext cx="4086225" cy="6124575"/>
          </a:xfrm>
        </p:spPr>
        <p:txBody>
          <a:bodyPr/>
          <a:lstStyle/>
          <a:p>
            <a:endParaRPr lang="en-US" dirty="0"/>
          </a:p>
        </p:txBody>
      </p:sp>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6950942" cy="483480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694944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40354617-5A1F-4D8E-8075-F2918D0E9DCE}"/>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5" name="Footer Placeholder 4">
            <a:extLst>
              <a:ext uri="{FF2B5EF4-FFF2-40B4-BE49-F238E27FC236}">
                <a16:creationId xmlns:a16="http://schemas.microsoft.com/office/drawing/2014/main" id="{C9DAB026-E283-44F4-8795-984385684671}"/>
              </a:ext>
            </a:extLst>
          </p:cNvPr>
          <p:cNvSpPr>
            <a:spLocks noGrp="1"/>
          </p:cNvSpPr>
          <p:nvPr>
            <p:ph type="ftr" sz="quarter" idx="11"/>
          </p:nvPr>
        </p:nvSpPr>
        <p:spPr/>
        <p:txBody>
          <a:bodyPr/>
          <a:lstStyle>
            <a:lvl1pPr>
              <a:defRPr/>
            </a:lvl1pPr>
          </a:lstStyle>
          <a:p>
            <a:r>
              <a:rPr lang="en-US" dirty="0"/>
              <a:t>Exempt organization future tax leaders</a:t>
            </a:r>
          </a:p>
        </p:txBody>
      </p:sp>
      <p:sp>
        <p:nvSpPr>
          <p:cNvPr id="6" name="Slide Number Placeholder 5">
            <a:extLst>
              <a:ext uri="{FF2B5EF4-FFF2-40B4-BE49-F238E27FC236}">
                <a16:creationId xmlns:a16="http://schemas.microsoft.com/office/drawing/2014/main" id="{AA3657FA-64A4-4818-8A20-F1ACA6AC5921}"/>
              </a:ext>
            </a:extLst>
          </p:cNvPr>
          <p:cNvSpPr>
            <a:spLocks noGrp="1"/>
          </p:cNvSpPr>
          <p:nvPr>
            <p:ph type="sldNum" sz="quarter" idx="12"/>
          </p:nvPr>
        </p:nvSpPr>
        <p:spPr>
          <a:xfrm>
            <a:off x="617221" y="6471244"/>
            <a:ext cx="663066" cy="180000"/>
          </a:xfrm>
          <a:prstGeom prst="rect">
            <a:avLst/>
          </a:prstGeom>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646078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Focused dat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FBB2DA-F31A-4FE9-89E1-0B34A17D01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12" r="5938"/>
          <a:stretch/>
        </p:blipFill>
        <p:spPr>
          <a:xfrm>
            <a:off x="-20243" y="0"/>
            <a:ext cx="12218591" cy="6858000"/>
          </a:xfrm>
          <a:prstGeom prst="rect">
            <a:avLst/>
          </a:prstGeom>
        </p:spPr>
      </p:pic>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a:xfrm>
            <a:off x="3528146" y="6471243"/>
            <a:ext cx="5142057" cy="196257"/>
          </a:xfrm>
          <a:prstGeom prst="rect">
            <a:avLst/>
          </a:prstGeom>
        </p:spPr>
        <p:txBody>
          <a:bodyPr/>
          <a:lstStyle>
            <a:lvl1pPr>
              <a:defRPr>
                <a:solidFill>
                  <a:schemeClr val="tx1"/>
                </a:solidFill>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lvl1pPr>
              <a:defRPr>
                <a:solidFill>
                  <a:schemeClr val="tx1"/>
                </a:solidFill>
              </a:defRPr>
            </a:lvl1pPr>
          </a:lstStyle>
          <a:p>
            <a:r>
              <a:rPr lang="en-GB" dirty="0"/>
              <a:t>Page </a:t>
            </a:r>
            <a:fld id="{F1BC30E3-FFE5-4B91-AA19-87A149EBB9EE}" type="slidenum">
              <a:rPr smtClean="0"/>
              <a:pPr/>
              <a:t>‹#›</a:t>
            </a:fld>
            <a:endParaRPr dirty="0"/>
          </a:p>
        </p:txBody>
      </p:sp>
      <p:sp>
        <p:nvSpPr>
          <p:cNvPr id="5" name="Freeform 6">
            <a:extLst>
              <a:ext uri="{FF2B5EF4-FFF2-40B4-BE49-F238E27FC236}">
                <a16:creationId xmlns:a16="http://schemas.microsoft.com/office/drawing/2014/main" id="{1531DD4B-019E-449B-B2C0-4E8A1988EFCC}"/>
              </a:ext>
            </a:extLst>
          </p:cNvPr>
          <p:cNvSpPr>
            <a:spLocks/>
          </p:cNvSpPr>
          <p:nvPr userDrawn="1"/>
        </p:nvSpPr>
        <p:spPr bwMode="gray">
          <a:xfrm>
            <a:off x="-13854" y="-13855"/>
            <a:ext cx="4849668" cy="4294909"/>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itle 1">
            <a:extLst>
              <a:ext uri="{FF2B5EF4-FFF2-40B4-BE49-F238E27FC236}">
                <a16:creationId xmlns:a16="http://schemas.microsoft.com/office/drawing/2014/main" id="{D1D0CDFB-364E-495B-BD82-B33C6D4AE2E9}"/>
              </a:ext>
            </a:extLst>
          </p:cNvPr>
          <p:cNvSpPr txBox="1">
            <a:spLocks/>
          </p:cNvSpPr>
          <p:nvPr userDrawn="1"/>
        </p:nvSpPr>
        <p:spPr>
          <a:xfrm>
            <a:off x="456911" y="1606954"/>
            <a:ext cx="4987925" cy="860400"/>
          </a:xfrm>
          <a:prstGeom prst="rect">
            <a:avLst/>
          </a:prstGeom>
        </p:spPr>
        <p:txBody>
          <a:bodyPr/>
          <a:lstStyle>
            <a:lvl1pPr algn="l" defTabSz="914400" rtl="0" eaLnBrk="1" latinLnBrk="0" hangingPunct="1">
              <a:lnSpc>
                <a:spcPct val="85000"/>
              </a:lnSpc>
              <a:spcBef>
                <a:spcPct val="0"/>
              </a:spcBef>
              <a:buNone/>
              <a:defRPr sz="3000" b="1" kern="1200" baseline="0">
                <a:solidFill>
                  <a:srgbClr val="404040"/>
                </a:solidFill>
                <a:latin typeface="+mn-lt"/>
                <a:ea typeface="+mj-ea"/>
                <a:cs typeface="Arial" pitchFamily="34" charset="0"/>
              </a:defRPr>
            </a:lvl1pPr>
          </a:lstStyle>
          <a:p>
            <a:pPr>
              <a:lnSpc>
                <a:spcPct val="100000"/>
              </a:lnSpc>
            </a:pPr>
            <a:endParaRPr lang="en-GB" sz="3200" b="0" dirty="0">
              <a:solidFill>
                <a:schemeClr val="tx1"/>
              </a:solidFill>
              <a:latin typeface="+mj-lt"/>
            </a:endParaRPr>
          </a:p>
        </p:txBody>
      </p:sp>
    </p:spTree>
    <p:extLst>
      <p:ext uri="{BB962C8B-B14F-4D97-AF65-F5344CB8AC3E}">
        <p14:creationId xmlns:p14="http://schemas.microsoft.com/office/powerpoint/2010/main" val="130921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Focused dat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FBB2DA-F31A-4FE9-89E1-0B34A17D01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76" b="7876"/>
          <a:stretch/>
        </p:blipFill>
        <p:spPr>
          <a:xfrm>
            <a:off x="-20243" y="0"/>
            <a:ext cx="12218591" cy="6858000"/>
          </a:xfrm>
          <a:prstGeom prst="rect">
            <a:avLst/>
          </a:prstGeom>
        </p:spPr>
      </p:pic>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a:xfrm>
            <a:off x="3528146" y="6471243"/>
            <a:ext cx="5142057" cy="196257"/>
          </a:xfrm>
          <a:prstGeom prst="rect">
            <a:avLst/>
          </a:prstGeom>
        </p:spPr>
        <p:txBody>
          <a:bodyPr/>
          <a:lstStyle>
            <a:lvl1pPr>
              <a:defRPr>
                <a:solidFill>
                  <a:schemeClr val="bg1"/>
                </a:solidFill>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lvl1pPr>
              <a:defRPr>
                <a:solidFill>
                  <a:schemeClr val="bg1"/>
                </a:solidFill>
              </a:defRPr>
            </a:lvl1pPr>
          </a:lstStyle>
          <a:p>
            <a:r>
              <a:rPr lang="en-GB" dirty="0"/>
              <a:t>Page </a:t>
            </a:r>
            <a:fld id="{F1BC30E3-FFE5-4B91-AA19-87A149EBB9EE}" type="slidenum">
              <a:rPr smtClean="0"/>
              <a:pPr/>
              <a:t>‹#›</a:t>
            </a:fld>
            <a:endParaRPr dirty="0"/>
          </a:p>
        </p:txBody>
      </p:sp>
      <p:sp>
        <p:nvSpPr>
          <p:cNvPr id="5" name="Freeform 6">
            <a:extLst>
              <a:ext uri="{FF2B5EF4-FFF2-40B4-BE49-F238E27FC236}">
                <a16:creationId xmlns:a16="http://schemas.microsoft.com/office/drawing/2014/main" id="{1531DD4B-019E-449B-B2C0-4E8A1988EFCC}"/>
              </a:ext>
            </a:extLst>
          </p:cNvPr>
          <p:cNvSpPr>
            <a:spLocks/>
          </p:cNvSpPr>
          <p:nvPr userDrawn="1"/>
        </p:nvSpPr>
        <p:spPr bwMode="gray">
          <a:xfrm>
            <a:off x="-13854" y="-13855"/>
            <a:ext cx="4849668" cy="4294909"/>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itle 1">
            <a:extLst>
              <a:ext uri="{FF2B5EF4-FFF2-40B4-BE49-F238E27FC236}">
                <a16:creationId xmlns:a16="http://schemas.microsoft.com/office/drawing/2014/main" id="{D1D0CDFB-364E-495B-BD82-B33C6D4AE2E9}"/>
              </a:ext>
            </a:extLst>
          </p:cNvPr>
          <p:cNvSpPr txBox="1">
            <a:spLocks/>
          </p:cNvSpPr>
          <p:nvPr userDrawn="1"/>
        </p:nvSpPr>
        <p:spPr>
          <a:xfrm>
            <a:off x="456911" y="1606954"/>
            <a:ext cx="4987925" cy="860400"/>
          </a:xfrm>
          <a:prstGeom prst="rect">
            <a:avLst/>
          </a:prstGeom>
        </p:spPr>
        <p:txBody>
          <a:bodyPr/>
          <a:lstStyle>
            <a:lvl1pPr algn="l" defTabSz="914400" rtl="0" eaLnBrk="1" latinLnBrk="0" hangingPunct="1">
              <a:lnSpc>
                <a:spcPct val="85000"/>
              </a:lnSpc>
              <a:spcBef>
                <a:spcPct val="0"/>
              </a:spcBef>
              <a:buNone/>
              <a:defRPr sz="3000" b="1" kern="1200" baseline="0">
                <a:solidFill>
                  <a:srgbClr val="404040"/>
                </a:solidFill>
                <a:latin typeface="+mn-lt"/>
                <a:ea typeface="+mj-ea"/>
                <a:cs typeface="Arial" pitchFamily="34" charset="0"/>
              </a:defRPr>
            </a:lvl1pPr>
          </a:lstStyle>
          <a:p>
            <a:pPr>
              <a:lnSpc>
                <a:spcPct val="100000"/>
              </a:lnSpc>
            </a:pPr>
            <a:endParaRPr lang="en-GB" sz="3200" b="0" dirty="0">
              <a:solidFill>
                <a:schemeClr val="tx1"/>
              </a:solidFill>
              <a:latin typeface="+mj-lt"/>
            </a:endParaRPr>
          </a:p>
        </p:txBody>
      </p:sp>
    </p:spTree>
    <p:extLst>
      <p:ext uri="{BB962C8B-B14F-4D97-AF65-F5344CB8AC3E}">
        <p14:creationId xmlns:p14="http://schemas.microsoft.com/office/powerpoint/2010/main" val="1567995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Focused dat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FBB2DA-F31A-4FE9-89E1-0B34A17D01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933" b="7933"/>
          <a:stretch/>
        </p:blipFill>
        <p:spPr>
          <a:xfrm>
            <a:off x="-20243" y="0"/>
            <a:ext cx="12218591" cy="6858000"/>
          </a:xfrm>
          <a:prstGeom prst="rect">
            <a:avLst/>
          </a:prstGeom>
        </p:spPr>
      </p:pic>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a:xfrm>
            <a:off x="3528146" y="6471243"/>
            <a:ext cx="5142057" cy="196257"/>
          </a:xfrm>
          <a:prstGeom prst="rect">
            <a:avLst/>
          </a:prstGeom>
        </p:spPr>
        <p:txBody>
          <a:bodyPr/>
          <a:lstStyle>
            <a:lvl1pPr>
              <a:defRPr>
                <a:solidFill>
                  <a:schemeClr val="bg1"/>
                </a:solidFill>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lvl1pPr>
              <a:defRPr>
                <a:solidFill>
                  <a:schemeClr val="bg1"/>
                </a:solidFill>
              </a:defRPr>
            </a:lvl1pPr>
          </a:lstStyle>
          <a:p>
            <a:r>
              <a:rPr lang="en-GB" dirty="0"/>
              <a:t>Page </a:t>
            </a:r>
            <a:fld id="{F1BC30E3-FFE5-4B91-AA19-87A149EBB9EE}" type="slidenum">
              <a:rPr smtClean="0"/>
              <a:pPr/>
              <a:t>‹#›</a:t>
            </a:fld>
            <a:endParaRPr dirty="0"/>
          </a:p>
        </p:txBody>
      </p:sp>
      <p:sp>
        <p:nvSpPr>
          <p:cNvPr id="5" name="Freeform 6">
            <a:extLst>
              <a:ext uri="{FF2B5EF4-FFF2-40B4-BE49-F238E27FC236}">
                <a16:creationId xmlns:a16="http://schemas.microsoft.com/office/drawing/2014/main" id="{1531DD4B-019E-449B-B2C0-4E8A1988EFCC}"/>
              </a:ext>
            </a:extLst>
          </p:cNvPr>
          <p:cNvSpPr>
            <a:spLocks/>
          </p:cNvSpPr>
          <p:nvPr userDrawn="1"/>
        </p:nvSpPr>
        <p:spPr bwMode="gray">
          <a:xfrm>
            <a:off x="-13854" y="-13855"/>
            <a:ext cx="4849668" cy="4294909"/>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itle 1">
            <a:extLst>
              <a:ext uri="{FF2B5EF4-FFF2-40B4-BE49-F238E27FC236}">
                <a16:creationId xmlns:a16="http://schemas.microsoft.com/office/drawing/2014/main" id="{D1D0CDFB-364E-495B-BD82-B33C6D4AE2E9}"/>
              </a:ext>
            </a:extLst>
          </p:cNvPr>
          <p:cNvSpPr txBox="1">
            <a:spLocks/>
          </p:cNvSpPr>
          <p:nvPr userDrawn="1"/>
        </p:nvSpPr>
        <p:spPr>
          <a:xfrm>
            <a:off x="456911" y="1606954"/>
            <a:ext cx="4987925" cy="860400"/>
          </a:xfrm>
          <a:prstGeom prst="rect">
            <a:avLst/>
          </a:prstGeom>
        </p:spPr>
        <p:txBody>
          <a:bodyPr/>
          <a:lstStyle>
            <a:lvl1pPr algn="l" defTabSz="914400" rtl="0" eaLnBrk="1" latinLnBrk="0" hangingPunct="1">
              <a:lnSpc>
                <a:spcPct val="85000"/>
              </a:lnSpc>
              <a:spcBef>
                <a:spcPct val="0"/>
              </a:spcBef>
              <a:buNone/>
              <a:defRPr sz="3000" b="1" kern="1200" baseline="0">
                <a:solidFill>
                  <a:srgbClr val="404040"/>
                </a:solidFill>
                <a:latin typeface="+mn-lt"/>
                <a:ea typeface="+mj-ea"/>
                <a:cs typeface="Arial" pitchFamily="34" charset="0"/>
              </a:defRPr>
            </a:lvl1pPr>
          </a:lstStyle>
          <a:p>
            <a:pPr>
              <a:lnSpc>
                <a:spcPct val="100000"/>
              </a:lnSpc>
            </a:pPr>
            <a:endParaRPr lang="en-GB" sz="3200" b="0" dirty="0">
              <a:solidFill>
                <a:schemeClr val="tx1"/>
              </a:solidFill>
              <a:latin typeface="+mj-lt"/>
            </a:endParaRPr>
          </a:p>
        </p:txBody>
      </p:sp>
    </p:spTree>
    <p:extLst>
      <p:ext uri="{BB962C8B-B14F-4D97-AF65-F5344CB8AC3E}">
        <p14:creationId xmlns:p14="http://schemas.microsoft.com/office/powerpoint/2010/main" val="21291336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0B882-5FC5-4C48-9562-890886DDEDF3}"/>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992E7899-FE60-4FDA-8608-58147D09186A}"/>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BAA32B5C-3285-477F-B755-A6F2F0F4D3A2}"/>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18978954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416E9-5919-4213-81D7-5E74B3B61EAA}"/>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6BDFF1B2-A745-40FB-B885-B3638A4F4178}"/>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0DC9AD96-7B7E-4E05-90E8-1F98943B0720}"/>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5412605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780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711B3654-4C35-482F-B580-02C23F975B92}"/>
              </a:ext>
            </a:extLst>
          </p:cNvPr>
          <p:cNvSpPr>
            <a:spLocks noGrp="1"/>
          </p:cNvSpPr>
          <p:nvPr>
            <p:ph type="dt" sz="half" idx="11"/>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162EFEC5-10C4-4E79-B06E-F14B8F305F91}"/>
              </a:ext>
            </a:extLst>
          </p:cNvPr>
          <p:cNvSpPr>
            <a:spLocks noGrp="1"/>
          </p:cNvSpPr>
          <p:nvPr>
            <p:ph type="ftr" sz="quarter" idx="12"/>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0CC05763-C066-4818-A1DF-64ED4D64BE2E}"/>
              </a:ext>
            </a:extLst>
          </p:cNvPr>
          <p:cNvSpPr>
            <a:spLocks noGrp="1"/>
          </p:cNvSpPr>
          <p:nvPr>
            <p:ph type="sldNum" sz="quarter" idx="13"/>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366957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2192000"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582167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 y="0"/>
            <a:ext cx="12192000"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707765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3" y="0"/>
            <a:ext cx="12192005"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04443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pic>
        <p:nvPicPr>
          <p:cNvPr id="6" name="Picture 5" descr="A picture containing grass, green, plant&#10;&#10;Description automatically generated">
            <a:extLst>
              <a:ext uri="{FF2B5EF4-FFF2-40B4-BE49-F238E27FC236}">
                <a16:creationId xmlns:a16="http://schemas.microsoft.com/office/drawing/2014/main" id="{414811DF-84B5-4B62-9E37-C5433E394F8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8351" cy="6858000"/>
          </a:xfrm>
          <a:prstGeom prst="rect">
            <a:avLst/>
          </a:prstGeom>
        </p:spPr>
      </p:pic>
      <p:sp>
        <p:nvSpPr>
          <p:cNvPr id="10" name="Rectangle 9">
            <a:extLst>
              <a:ext uri="{FF2B5EF4-FFF2-40B4-BE49-F238E27FC236}">
                <a16:creationId xmlns:a16="http://schemas.microsoft.com/office/drawing/2014/main" id="{01E79804-0E63-459B-A413-237DA721B9F5}"/>
              </a:ext>
            </a:extLst>
          </p:cNvPr>
          <p:cNvSpPr/>
          <p:nvPr userDrawn="1"/>
        </p:nvSpPr>
        <p:spPr>
          <a:xfrm>
            <a:off x="0" y="0"/>
            <a:ext cx="12198350" cy="6858000"/>
          </a:xfrm>
          <a:prstGeom prst="rect">
            <a:avLst/>
          </a:prstGeom>
          <a:gradFill flip="none" rotWithShape="1">
            <a:gsLst>
              <a:gs pos="43000">
                <a:srgbClr val="000000">
                  <a:alpha val="17000"/>
                </a:srgbClr>
              </a:gs>
              <a:gs pos="58000">
                <a:srgbClr val="000000">
                  <a:alpha val="43000"/>
                </a:srgbClr>
              </a:gs>
              <a:gs pos="81000">
                <a:srgbClr val="000000">
                  <a:alpha val="4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800" dirty="0" smtClean="0">
                <a:solidFill>
                  <a:schemeClr val="tx1"/>
                </a:solidFill>
                <a:latin typeface="Georgia"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350" y="4632765"/>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2"/>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1"/>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
        <p:nvSpPr>
          <p:cNvPr id="11" name="Footer Placeholder 2">
            <a:extLst>
              <a:ext uri="{FF2B5EF4-FFF2-40B4-BE49-F238E27FC236}">
                <a16:creationId xmlns:a16="http://schemas.microsoft.com/office/drawing/2014/main" id="{746D9CD3-81EF-4042-9AB9-85E1BBF402BC}"/>
              </a:ext>
            </a:extLst>
          </p:cNvPr>
          <p:cNvSpPr>
            <a:spLocks noGrp="1"/>
          </p:cNvSpPr>
          <p:nvPr>
            <p:ph type="ftr" sz="quarter" idx="13"/>
          </p:nvPr>
        </p:nvSpPr>
        <p:spPr>
          <a:xfrm>
            <a:off x="3239188" y="6471244"/>
            <a:ext cx="4023360" cy="180000"/>
          </a:xfrm>
        </p:spPr>
        <p:txBody>
          <a:bodyPr/>
          <a:lstStyle>
            <a:lvl1pPr>
              <a:defRPr/>
            </a:lvl1pPr>
          </a:lstStyle>
          <a:p>
            <a:r>
              <a:rPr lang="en-US" dirty="0"/>
              <a:t>Exempt organization future tax leaders</a:t>
            </a:r>
          </a:p>
        </p:txBody>
      </p:sp>
      <p:sp>
        <p:nvSpPr>
          <p:cNvPr id="12" name="Slide Number Placeholder 3">
            <a:extLst>
              <a:ext uri="{FF2B5EF4-FFF2-40B4-BE49-F238E27FC236}">
                <a16:creationId xmlns:a16="http://schemas.microsoft.com/office/drawing/2014/main" id="{4DA6BC60-58AD-4AD5-B111-EA605D1F5118}"/>
              </a:ext>
            </a:extLst>
          </p:cNvPr>
          <p:cNvSpPr>
            <a:spLocks noGrp="1"/>
          </p:cNvSpPr>
          <p:nvPr>
            <p:ph type="sldNum" sz="quarter" idx="14"/>
          </p:nvPr>
        </p:nvSpPr>
        <p:spPr>
          <a:xfrm>
            <a:off x="617221" y="6471244"/>
            <a:ext cx="663066" cy="180000"/>
          </a:xfrm>
          <a:prstGeom prst="rect">
            <a:avLst/>
          </a:prstGeom>
        </p:spPr>
        <p:txBody>
          <a:bodyPr/>
          <a:lstStyle/>
          <a:p>
            <a:r>
              <a:rPr lang="en-IN" dirty="0"/>
              <a:t>Page </a:t>
            </a:r>
            <a:fld id="{F1BC30E3-FFE5-4B91-AA19-87A149EBB9EE}" type="slidenum">
              <a:rPr smtClean="0"/>
              <a:pPr/>
              <a:t>‹#›</a:t>
            </a:fld>
            <a:endParaRPr dirty="0"/>
          </a:p>
        </p:txBody>
      </p:sp>
      <p:sp>
        <p:nvSpPr>
          <p:cNvPr id="13" name="Footer Placeholder 3">
            <a:extLst>
              <a:ext uri="{FF2B5EF4-FFF2-40B4-BE49-F238E27FC236}">
                <a16:creationId xmlns:a16="http://schemas.microsoft.com/office/drawing/2014/main" id="{ADC165C7-B94C-4654-8E8B-D24FE50909E9}"/>
              </a:ext>
            </a:extLst>
          </p:cNvPr>
          <p:cNvSpPr txBox="1">
            <a:spLocks/>
          </p:cNvSpPr>
          <p:nvPr userDrawn="1"/>
        </p:nvSpPr>
        <p:spPr>
          <a:xfrm>
            <a:off x="3239188" y="6471244"/>
            <a:ext cx="4023360" cy="180000"/>
          </a:xfrm>
          <a:prstGeom prst="rect">
            <a:avLst/>
          </a:prstGeom>
        </p:spPr>
        <p:txBody>
          <a:bodyPr/>
          <a:lstStyle>
            <a:defPPr>
              <a:defRPr lang="en-US"/>
            </a:defPPr>
            <a:lvl1pPr marL="0" algn="l"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a:t>
            </a:r>
          </a:p>
        </p:txBody>
      </p:sp>
      <p:sp>
        <p:nvSpPr>
          <p:cNvPr id="14" name="Slide Number Placeholder 4">
            <a:extLst>
              <a:ext uri="{FF2B5EF4-FFF2-40B4-BE49-F238E27FC236}">
                <a16:creationId xmlns:a16="http://schemas.microsoft.com/office/drawing/2014/main" id="{25A0392B-9170-45DF-9CBC-6824001FB0C0}"/>
              </a:ext>
            </a:extLst>
          </p:cNvPr>
          <p:cNvSpPr txBox="1">
            <a:spLocks/>
          </p:cNvSpPr>
          <p:nvPr userDrawn="1"/>
        </p:nvSpPr>
        <p:spPr>
          <a:xfrm>
            <a:off x="617221" y="6471244"/>
            <a:ext cx="663066" cy="180000"/>
          </a:xfrm>
          <a:prstGeom prst="rect">
            <a:avLst/>
          </a:prstGeom>
        </p:spPr>
        <p:txBody>
          <a:bodyP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Page </a:t>
            </a:r>
            <a:fld id="{F1BC30E3-FFE5-4B91-AA19-87A149EBB9EE}" type="slidenum">
              <a:rPr smtClean="0">
                <a:solidFill>
                  <a:schemeClr val="tx1"/>
                </a:solidFill>
              </a:rPr>
              <a:pPr/>
              <a:t>‹#›</a:t>
            </a:fld>
            <a:endParaRPr dirty="0">
              <a:solidFill>
                <a:schemeClr val="tx1"/>
              </a:solidFill>
            </a:endParaRPr>
          </a:p>
        </p:txBody>
      </p:sp>
      <p:grpSp>
        <p:nvGrpSpPr>
          <p:cNvPr id="15" name="Group 4">
            <a:extLst>
              <a:ext uri="{FF2B5EF4-FFF2-40B4-BE49-F238E27FC236}">
                <a16:creationId xmlns:a16="http://schemas.microsoft.com/office/drawing/2014/main" id="{A33BED36-26B4-485C-AE25-CF4B6BCB9582}"/>
              </a:ext>
            </a:extLst>
          </p:cNvPr>
          <p:cNvGrpSpPr>
            <a:grpSpLocks noChangeAspect="1"/>
          </p:cNvGrpSpPr>
          <p:nvPr userDrawn="1"/>
        </p:nvGrpSpPr>
        <p:grpSpPr bwMode="auto">
          <a:xfrm>
            <a:off x="11287125" y="6356350"/>
            <a:ext cx="303213" cy="311150"/>
            <a:chOff x="7110" y="4004"/>
            <a:chExt cx="191" cy="196"/>
          </a:xfrm>
        </p:grpSpPr>
        <p:sp>
          <p:nvSpPr>
            <p:cNvPr id="16" name="Freeform 5">
              <a:extLst>
                <a:ext uri="{FF2B5EF4-FFF2-40B4-BE49-F238E27FC236}">
                  <a16:creationId xmlns:a16="http://schemas.microsoft.com/office/drawing/2014/main" id="{5206BB06-DF53-4276-A094-7E914A535FF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8B44F956-F764-490E-BFCD-AB7929170BCA}"/>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7">
              <a:extLst>
                <a:ext uri="{FF2B5EF4-FFF2-40B4-BE49-F238E27FC236}">
                  <a16:creationId xmlns:a16="http://schemas.microsoft.com/office/drawing/2014/main" id="{97E333D4-9BE5-4F69-A4B0-C6C663A32488}"/>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42217372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969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_Cover alternat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C56C94-7AFE-4822-B8F1-1B73491563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87" b="7887"/>
          <a:stretch/>
        </p:blipFill>
        <p:spPr>
          <a:xfrm>
            <a:off x="-8642" y="-1"/>
            <a:ext cx="12206991" cy="6858001"/>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p:nvPr>
        </p:nvSpPr>
        <p:spPr>
          <a:xfrm>
            <a:off x="775504" y="1954221"/>
            <a:ext cx="4328932" cy="979702"/>
          </a:xfr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64788" y="4960938"/>
            <a:ext cx="1225550"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2137207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p:nvPr>
        </p:nvSpPr>
        <p:spPr>
          <a:xfrm>
            <a:off x="775504" y="1954221"/>
            <a:ext cx="4328932" cy="979702"/>
          </a:xfr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3184" y="5709060"/>
            <a:ext cx="8122101"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984" y="5605200"/>
            <a:ext cx="1045073" cy="197581"/>
          </a:xfrm>
          <a:prstGeom prst="rect">
            <a:avLst/>
          </a:prstGeom>
          <a:noFill/>
        </p:spPr>
        <p:txBody>
          <a:bodyPr wrap="square" lIns="0" tIns="0" rIns="0" bIns="0" rtlCol="0" anchor="ctr" anchorCtr="0">
            <a:noAutofit/>
          </a:bodyPr>
          <a:lstStyle/>
          <a:p>
            <a:r>
              <a:rPr lang="en-GB" sz="1200"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3184" y="6019189"/>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3184" y="6216807"/>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983" y="5914642"/>
            <a:ext cx="5760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64788" y="4960938"/>
            <a:ext cx="1225550"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4240446796"/>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_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8115" y="5826612"/>
            <a:ext cx="3878023"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880" y="2158329"/>
            <a:ext cx="4000436"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5072" y="3200329"/>
            <a:ext cx="4020628" cy="645742"/>
          </a:xfrm>
          <a:prstGeom prst="rect">
            <a:avLst/>
          </a:prstGeom>
        </p:spPr>
        <p:txBody>
          <a:bodyPr/>
          <a:lstStyle>
            <a:lvl1pPr marL="0" indent="0" algn="l">
              <a:buNone/>
              <a:defRPr sz="20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366" y="876058"/>
            <a:ext cx="4855295"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dirty="0"/>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dirty="0"/>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dirty="0"/>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dirty="0"/>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64788" y="4960938"/>
            <a:ext cx="1225550"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340443784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_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8115" y="5826612"/>
            <a:ext cx="3878023"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grpSp>
      <p:sp>
        <p:nvSpPr>
          <p:cNvPr id="18" name="Title 1"/>
          <p:cNvSpPr>
            <a:spLocks noGrp="1"/>
          </p:cNvSpPr>
          <p:nvPr userDrawn="1">
            <p:ph type="ctrTitle"/>
          </p:nvPr>
        </p:nvSpPr>
        <p:spPr>
          <a:xfrm>
            <a:off x="944880" y="2158329"/>
            <a:ext cx="4783882"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5072" y="3200329"/>
            <a:ext cx="4808028" cy="645742"/>
          </a:xfrm>
          <a:prstGeom prst="rect">
            <a:avLst/>
          </a:prstGeom>
        </p:spPr>
        <p:txBody>
          <a:bodyPr/>
          <a:lstStyle>
            <a:lvl1pPr marL="0" indent="0" algn="l">
              <a:buNone/>
              <a:defRPr sz="20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366" y="723658"/>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dirty="0"/>
          </a:p>
        </p:txBody>
      </p:sp>
      <p:sp>
        <p:nvSpPr>
          <p:cNvPr id="4" name="Freeform: Shape 3">
            <a:extLst>
              <a:ext uri="{FF2B5EF4-FFF2-40B4-BE49-F238E27FC236}">
                <a16:creationId xmlns:a16="http://schemas.microsoft.com/office/drawing/2014/main" id="{15324C54-B75E-4AC0-90C2-FA558C7716F7}"/>
              </a:ext>
            </a:extLst>
          </p:cNvPr>
          <p:cNvSpPr/>
          <p:nvPr/>
        </p:nvSpPr>
        <p:spPr>
          <a:xfrm>
            <a:off x="489366"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p>
        </p:txBody>
      </p:sp>
      <p:sp>
        <p:nvSpPr>
          <p:cNvPr id="5" name="Freeform: Shape 4">
            <a:extLst>
              <a:ext uri="{FF2B5EF4-FFF2-40B4-BE49-F238E27FC236}">
                <a16:creationId xmlns:a16="http://schemas.microsoft.com/office/drawing/2014/main" id="{CAA95478-C099-485F-AD95-A617656C6C7C}"/>
              </a:ext>
            </a:extLst>
          </p:cNvPr>
          <p:cNvSpPr/>
          <p:nvPr/>
        </p:nvSpPr>
        <p:spPr>
          <a:xfrm>
            <a:off x="774697"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p>
        </p:txBody>
      </p:sp>
      <p:sp>
        <p:nvSpPr>
          <p:cNvPr id="6" name="Freeform: Shape 5">
            <a:extLst>
              <a:ext uri="{FF2B5EF4-FFF2-40B4-BE49-F238E27FC236}">
                <a16:creationId xmlns:a16="http://schemas.microsoft.com/office/drawing/2014/main" id="{D65680A1-86D1-44C2-AA38-0DF5735F1F26}"/>
              </a:ext>
            </a:extLst>
          </p:cNvPr>
          <p:cNvSpPr/>
          <p:nvPr/>
        </p:nvSpPr>
        <p:spPr>
          <a:xfrm>
            <a:off x="1059910"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dirty="0"/>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64788" y="4960938"/>
            <a:ext cx="1225550"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656243630"/>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719686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833895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9120" y="1"/>
            <a:ext cx="3999231" cy="6156104"/>
          </a:xfrm>
        </p:spPr>
        <p:txBody>
          <a:bodyPr/>
          <a:lstStyle/>
          <a:p>
            <a:endParaRPr lang="en-IN" dirty="0"/>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9443" y="4236721"/>
            <a:ext cx="3580117" cy="1944160"/>
          </a:xfrm>
        </p:spPr>
        <p:txBody>
          <a:bodyPr numCol="1"/>
          <a:lstStyle>
            <a:lvl1pPr marL="0" indent="0">
              <a:buNone/>
              <a:defRPr sz="1800">
                <a:solidFill>
                  <a:schemeClr val="bg1"/>
                </a:solidFill>
                <a:latin typeface="Georgia"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918" y="907750"/>
            <a:ext cx="772385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5988505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endParaRPr lang="en-IN" dirty="0"/>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9250689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350" y="4632765"/>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216542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705"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705" y="3840384"/>
            <a:ext cx="4537959" cy="1055708"/>
          </a:xfrm>
        </p:spPr>
        <p:txBody>
          <a:bodyPr/>
          <a:lstStyle>
            <a:lvl1pPr marL="0" indent="0">
              <a:buNone/>
              <a:defRPr sz="1600"/>
            </a:lvl1pPr>
          </a:lstStyle>
          <a:p>
            <a:pPr lvl="0"/>
            <a:r>
              <a:rPr lang="en-IN" dirty="0"/>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a:xfrm>
            <a:off x="617221" y="6471244"/>
            <a:ext cx="663066" cy="180000"/>
          </a:xfrm>
          <a:prstGeom prst="rect">
            <a:avLst/>
          </a:prstGeom>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6786273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2E2E38"/>
                </a:solidFill>
                <a:latin typeface="+mn-lt"/>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solidFill>
                  <a:srgbClr val="2E2E38"/>
                </a:solidFill>
                <a:latin typeface="+mn-lt"/>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2633042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11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6955458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600721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383245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4069806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0"/>
            <a:ext cx="10978515"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77029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8951982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705"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705" y="3840384"/>
            <a:ext cx="4537959" cy="1055708"/>
          </a:xfrm>
        </p:spPr>
        <p:txBody>
          <a:bodyPr/>
          <a:lstStyle>
            <a:lvl1pPr marL="0" indent="0">
              <a:buNone/>
              <a:defRPr sz="1600"/>
            </a:lvl1pPr>
          </a:lstStyle>
          <a:p>
            <a:pPr lvl="0"/>
            <a:r>
              <a:rPr lang="en-IN" dirty="0"/>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0598490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800" y="2851522"/>
            <a:ext cx="4447800"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22560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a:xfrm>
            <a:off x="1428928" y="6471244"/>
            <a:ext cx="1191258" cy="180000"/>
          </a:xfrm>
          <a:prstGeom prst="rect">
            <a:avLst/>
          </a:prstGeom>
        </p:spPr>
        <p:txBody>
          <a:bodyPr/>
          <a:lstStyle/>
          <a:p>
            <a:endParaRPr lang="en-IN" dirty="0"/>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lvl1pPr>
              <a:defRPr/>
            </a:lvl1pPr>
          </a:lstStyle>
          <a:p>
            <a:r>
              <a:rPr lang="en-US" dirty="0"/>
              <a:t>Exempt organization future tax leaders</a:t>
            </a:r>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a:xfrm>
            <a:off x="617221" y="6471244"/>
            <a:ext cx="663066" cy="180000"/>
          </a:xfrm>
          <a:prstGeom prst="rect">
            <a:avLst/>
          </a:prstGeom>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525441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a:xfrm>
            <a:off x="3528146" y="6471243"/>
            <a:ext cx="5142057" cy="196257"/>
          </a:xfrm>
          <a:prstGeom prst="rect">
            <a:avLst/>
          </a:prstGeom>
        </p:spPr>
        <p:txBody>
          <a:bodyPr/>
          <a:lstStyle>
            <a:lvl1pPr>
              <a:defRPr/>
            </a:lvl1pPr>
          </a:lstStyle>
          <a:p>
            <a:r>
              <a:rPr lang="en-US" dirty="0"/>
              <a:t>Exempt organization future tax leaders</a:t>
            </a:r>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91403697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3_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5672189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Standard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9" y="294200"/>
            <a:ext cx="10978515" cy="590400"/>
          </a:xfrm>
        </p:spPr>
        <p:txBody>
          <a:bodyPr vert="horz" lIns="0" tIns="0" rIns="0" bIns="0" rtlCol="0" anchor="t" anchorCtr="0">
            <a:noAutofit/>
          </a:bodyPr>
          <a:lstStyle>
            <a:lvl1pPr>
              <a:defRPr lang="en-GB" dirty="0"/>
            </a:lvl1pPr>
          </a:lstStyle>
          <a:p>
            <a:pPr lvl="0"/>
            <a:r>
              <a:rPr lang="en-US" dirty="0"/>
              <a:t>Standard slide</a:t>
            </a:r>
            <a:endParaRPr lang="en-GB" dirty="0"/>
          </a:p>
        </p:txBody>
      </p:sp>
    </p:spTree>
    <p:extLst>
      <p:ext uri="{BB962C8B-B14F-4D97-AF65-F5344CB8AC3E}">
        <p14:creationId xmlns:p14="http://schemas.microsoft.com/office/powerpoint/2010/main" val="10213490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600" y="1137920"/>
            <a:ext cx="10980738" cy="4756150"/>
          </a:xfrm>
        </p:spPr>
        <p:txBody>
          <a:bodyPr/>
          <a:lstStyle>
            <a:lvl1pPr>
              <a:spcBef>
                <a:spcPts val="0"/>
              </a:spcBef>
              <a:spcAft>
                <a:spcPts val="300"/>
              </a:spcAft>
              <a:defRPr/>
            </a:lvl1pPr>
            <a:lvl2pPr>
              <a:spcBef>
                <a:spcPts val="0"/>
              </a:spcBef>
              <a:spcAft>
                <a:spcPts val="300"/>
              </a:spcAft>
              <a:defRPr/>
            </a:lvl2pPr>
            <a:lvl3pPr>
              <a:spcBef>
                <a:spcPts val="0"/>
              </a:spcBef>
              <a:spcAft>
                <a:spcPts val="300"/>
              </a:spcAft>
              <a:defRPr/>
            </a:lvl3pPr>
            <a:lvl4pPr>
              <a:spcBef>
                <a:spcPts val="0"/>
              </a:spcBef>
              <a:spcAft>
                <a:spcPts val="300"/>
              </a:spcAft>
              <a:defRPr/>
            </a:lvl4pPr>
            <a:lvl5pPr>
              <a:spcBef>
                <a:spcPts val="0"/>
              </a:spcBef>
              <a:spcAft>
                <a:spcPts val="300"/>
              </a:spcAft>
              <a:defRPr/>
            </a:lvl5pPr>
          </a:lstStyle>
          <a:p>
            <a:pPr lvl="0"/>
            <a:r>
              <a:rPr lang="en-IN"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63624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lling questioins">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7367A60B-D995-416E-B61F-007BFACF8878}"/>
              </a:ext>
            </a:extLst>
          </p:cNvPr>
          <p:cNvSpPr>
            <a:spLocks noGrp="1"/>
          </p:cNvSpPr>
          <p:nvPr>
            <p:ph type="body" sz="quarter" idx="15" hasCustomPrompt="1"/>
          </p:nvPr>
        </p:nvSpPr>
        <p:spPr>
          <a:xfrm>
            <a:off x="6403975" y="3289300"/>
            <a:ext cx="4572000" cy="492125"/>
          </a:xfrm>
        </p:spPr>
        <p:txBody>
          <a:bodyPr/>
          <a:lstStyle>
            <a:lvl1pPr marL="457200" indent="-457200">
              <a:buClr>
                <a:srgbClr val="747480"/>
              </a:buClr>
              <a:buSzPct val="120000"/>
              <a:buFont typeface="+mj-lt"/>
              <a:buAutoNum type="alphaUcPeriod"/>
              <a:defRPr/>
            </a:lvl1pPr>
          </a:lstStyle>
          <a:p>
            <a:pPr lvl="0"/>
            <a:r>
              <a:rPr lang="en-US" dirty="0"/>
              <a:t>Answers 1</a:t>
            </a:r>
          </a:p>
        </p:txBody>
      </p:sp>
      <p:sp>
        <p:nvSpPr>
          <p:cNvPr id="7" name="Footer Placeholder 4">
            <a:extLst>
              <a:ext uri="{FF2B5EF4-FFF2-40B4-BE49-F238E27FC236}">
                <a16:creationId xmlns:a16="http://schemas.microsoft.com/office/drawing/2014/main" id="{C1767F3B-0EDF-46B6-80A4-772E42D2DD5B}"/>
              </a:ext>
            </a:extLst>
          </p:cNvPr>
          <p:cNvSpPr>
            <a:spLocks noGrp="1"/>
          </p:cNvSpPr>
          <p:nvPr>
            <p:ph type="ftr" sz="quarter" idx="11"/>
          </p:nvPr>
        </p:nvSpPr>
        <p:spPr>
          <a:xfrm>
            <a:off x="3239188" y="6471244"/>
            <a:ext cx="4023360" cy="180000"/>
          </a:xfrm>
        </p:spPr>
        <p:txBody>
          <a:bodyPr/>
          <a:lstStyle>
            <a:lvl1pPr>
              <a:defRPr/>
            </a:lvl1pPr>
          </a:lstStyle>
          <a:p>
            <a:r>
              <a:rPr lang="en-US" dirty="0"/>
              <a:t>Exempt organization future tax leaders</a:t>
            </a:r>
          </a:p>
        </p:txBody>
      </p:sp>
      <p:sp>
        <p:nvSpPr>
          <p:cNvPr id="8" name="Slide Number Placeholder 5">
            <a:extLst>
              <a:ext uri="{FF2B5EF4-FFF2-40B4-BE49-F238E27FC236}">
                <a16:creationId xmlns:a16="http://schemas.microsoft.com/office/drawing/2014/main" id="{91E0F742-5932-420E-BC82-7351EC9725FB}"/>
              </a:ext>
            </a:extLst>
          </p:cNvPr>
          <p:cNvSpPr>
            <a:spLocks noGrp="1"/>
          </p:cNvSpPr>
          <p:nvPr>
            <p:ph type="sldNum" sz="quarter" idx="12"/>
          </p:nvPr>
        </p:nvSpPr>
        <p:spPr>
          <a:xfrm>
            <a:off x="617221" y="6471244"/>
            <a:ext cx="663066" cy="180000"/>
          </a:xfrm>
          <a:prstGeom prst="rect">
            <a:avLst/>
          </a:prstGeom>
        </p:spPr>
        <p:txBody>
          <a:bodyPr/>
          <a:lstStyle/>
          <a:p>
            <a:r>
              <a:rPr lang="en-IN" dirty="0"/>
              <a:t>Page </a:t>
            </a:r>
            <a:fld id="{F1BC30E3-FFE5-4B91-AA19-87A149EBB9EE}" type="slidenum">
              <a:rPr smtClean="0"/>
              <a:pPr/>
              <a:t>‹#›</a:t>
            </a:fld>
            <a:endParaRPr dirty="0"/>
          </a:p>
        </p:txBody>
      </p:sp>
      <p:pic>
        <p:nvPicPr>
          <p:cNvPr id="9" name="Picture 8" descr="A picture containing mountain, nature, outdoor, grass&#10;&#10;Description automatically generated">
            <a:extLst>
              <a:ext uri="{FF2B5EF4-FFF2-40B4-BE49-F238E27FC236}">
                <a16:creationId xmlns:a16="http://schemas.microsoft.com/office/drawing/2014/main" id="{CE628CBC-B373-46AB-96AE-9FB34BBEF0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8350" cy="2864415"/>
          </a:xfrm>
          <a:prstGeom prst="rect">
            <a:avLst/>
          </a:prstGeom>
        </p:spPr>
      </p:pic>
      <p:sp>
        <p:nvSpPr>
          <p:cNvPr id="10" name="Rectangle 9">
            <a:extLst>
              <a:ext uri="{FF2B5EF4-FFF2-40B4-BE49-F238E27FC236}">
                <a16:creationId xmlns:a16="http://schemas.microsoft.com/office/drawing/2014/main" id="{23E90377-E6E4-405B-B8BC-0183F94C17E1}"/>
              </a:ext>
            </a:extLst>
          </p:cNvPr>
          <p:cNvSpPr/>
          <p:nvPr userDrawn="1"/>
        </p:nvSpPr>
        <p:spPr>
          <a:xfrm>
            <a:off x="0" y="1"/>
            <a:ext cx="12198350" cy="2864414"/>
          </a:xfrm>
          <a:prstGeom prst="rect">
            <a:avLst/>
          </a:prstGeom>
          <a:gradFill flip="none" rotWithShape="1">
            <a:gsLst>
              <a:gs pos="47000">
                <a:schemeClr val="bg1">
                  <a:lumMod val="100000"/>
                  <a:alpha val="52000"/>
                </a:schemeClr>
              </a:gs>
              <a:gs pos="98000">
                <a:schemeClr val="bg1">
                  <a:alpha val="0"/>
                  <a:lumMod val="100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1" name="Rectangle 10">
            <a:extLst>
              <a:ext uri="{FF2B5EF4-FFF2-40B4-BE49-F238E27FC236}">
                <a16:creationId xmlns:a16="http://schemas.microsoft.com/office/drawing/2014/main" id="{8CC5C921-A9BD-4792-A87F-B1183F03D776}"/>
              </a:ext>
            </a:extLst>
          </p:cNvPr>
          <p:cNvSpPr>
            <a:spLocks noChangeArrowheads="1"/>
          </p:cNvSpPr>
          <p:nvPr userDrawn="1"/>
        </p:nvSpPr>
        <p:spPr bwMode="auto">
          <a:xfrm>
            <a:off x="697338" y="1115061"/>
            <a:ext cx="55214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0" i="0" u="none" strike="noStrike" cap="none" normalizeH="0" baseline="0" dirty="0">
                <a:ln>
                  <a:noFill/>
                </a:ln>
                <a:effectLst/>
                <a:latin typeface="+mn-lt"/>
              </a:rPr>
              <a:t>Polling question</a:t>
            </a:r>
          </a:p>
        </p:txBody>
      </p:sp>
      <p:sp>
        <p:nvSpPr>
          <p:cNvPr id="17" name="Rectangle 16">
            <a:extLst>
              <a:ext uri="{FF2B5EF4-FFF2-40B4-BE49-F238E27FC236}">
                <a16:creationId xmlns:a16="http://schemas.microsoft.com/office/drawing/2014/main" id="{0D3597CE-4BA6-400D-84A2-9DD257F2D48A}"/>
              </a:ext>
            </a:extLst>
          </p:cNvPr>
          <p:cNvSpPr/>
          <p:nvPr userDrawn="1"/>
        </p:nvSpPr>
        <p:spPr>
          <a:xfrm>
            <a:off x="0" y="2143125"/>
            <a:ext cx="12198350" cy="78105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8" name="Rectangle 17">
            <a:extLst>
              <a:ext uri="{FF2B5EF4-FFF2-40B4-BE49-F238E27FC236}">
                <a16:creationId xmlns:a16="http://schemas.microsoft.com/office/drawing/2014/main" id="{AA727F49-B23A-4BA6-A7A3-9A0311918861}"/>
              </a:ext>
            </a:extLst>
          </p:cNvPr>
          <p:cNvSpPr>
            <a:spLocks noChangeArrowheads="1"/>
          </p:cNvSpPr>
          <p:nvPr userDrawn="1"/>
        </p:nvSpPr>
        <p:spPr bwMode="auto">
          <a:xfrm>
            <a:off x="704849" y="2318322"/>
            <a:ext cx="457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bg1"/>
                </a:solidFill>
                <a:effectLst/>
                <a:latin typeface="+mn-lt"/>
              </a:rPr>
              <a:t>Let’s hear from you</a:t>
            </a:r>
          </a:p>
        </p:txBody>
      </p:sp>
      <p:sp>
        <p:nvSpPr>
          <p:cNvPr id="24" name="Text Placeholder 22">
            <a:extLst>
              <a:ext uri="{FF2B5EF4-FFF2-40B4-BE49-F238E27FC236}">
                <a16:creationId xmlns:a16="http://schemas.microsoft.com/office/drawing/2014/main" id="{4D4F97E2-FE0A-4A38-B01B-761D729D4BB9}"/>
              </a:ext>
            </a:extLst>
          </p:cNvPr>
          <p:cNvSpPr>
            <a:spLocks noGrp="1"/>
          </p:cNvSpPr>
          <p:nvPr>
            <p:ph type="body" sz="quarter" idx="13" hasCustomPrompt="1"/>
          </p:nvPr>
        </p:nvSpPr>
        <p:spPr>
          <a:xfrm>
            <a:off x="6305910" y="788988"/>
            <a:ext cx="845388" cy="1354137"/>
          </a:xfrm>
        </p:spPr>
        <p:txBody>
          <a:bodyPr/>
          <a:lstStyle>
            <a:lvl1pPr marL="0" indent="0">
              <a:buFontTx/>
              <a:buNone/>
              <a:defRPr sz="8800">
                <a:solidFill>
                  <a:schemeClr val="tx2"/>
                </a:solidFill>
              </a:defRPr>
            </a:lvl1pPr>
          </a:lstStyle>
          <a:p>
            <a:pPr lvl="0"/>
            <a:r>
              <a:rPr lang="en-US" dirty="0"/>
              <a:t>#</a:t>
            </a:r>
          </a:p>
        </p:txBody>
      </p:sp>
      <p:sp>
        <p:nvSpPr>
          <p:cNvPr id="28" name="Text Placeholder 27">
            <a:extLst>
              <a:ext uri="{FF2B5EF4-FFF2-40B4-BE49-F238E27FC236}">
                <a16:creationId xmlns:a16="http://schemas.microsoft.com/office/drawing/2014/main" id="{761E6E73-5B9D-40C9-95D2-FF2DA3BFF4CB}"/>
              </a:ext>
            </a:extLst>
          </p:cNvPr>
          <p:cNvSpPr>
            <a:spLocks noGrp="1"/>
          </p:cNvSpPr>
          <p:nvPr>
            <p:ph type="body" sz="quarter" idx="14" hasCustomPrompt="1"/>
          </p:nvPr>
        </p:nvSpPr>
        <p:spPr>
          <a:xfrm>
            <a:off x="790575" y="3289253"/>
            <a:ext cx="4629150" cy="519113"/>
          </a:xfrm>
        </p:spPr>
        <p:txBody>
          <a:bodyPr/>
          <a:lstStyle>
            <a:lvl1pPr marL="0" indent="0">
              <a:buFontTx/>
              <a:buNone/>
              <a:defRPr/>
            </a:lvl1pPr>
          </a:lstStyle>
          <a:p>
            <a:pPr lvl="0"/>
            <a:r>
              <a:rPr lang="en-US" dirty="0"/>
              <a:t>Question here?</a:t>
            </a:r>
          </a:p>
        </p:txBody>
      </p:sp>
    </p:spTree>
    <p:extLst>
      <p:ext uri="{BB962C8B-B14F-4D97-AF65-F5344CB8AC3E}">
        <p14:creationId xmlns:p14="http://schemas.microsoft.com/office/powerpoint/2010/main" val="8956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id="{D64DE21E-2E07-4ED3-B534-8AED469C8F64}"/>
              </a:ext>
            </a:extLst>
          </p:cNvPr>
          <p:cNvSpPr>
            <a:spLocks noGrp="1"/>
          </p:cNvSpPr>
          <p:nvPr>
            <p:ph type="dt" sz="half" idx="10"/>
          </p:nvPr>
        </p:nvSpPr>
        <p:spPr>
          <a:xfrm>
            <a:off x="1428928" y="6471244"/>
            <a:ext cx="1191258" cy="180000"/>
          </a:xfrm>
          <a:prstGeom prst="rect">
            <a:avLst/>
          </a:prstGeom>
        </p:spPr>
        <p:txBody>
          <a:bodyPr/>
          <a:lstStyle/>
          <a:p>
            <a:endParaRPr lang="en-IN" dirty="0"/>
          </a:p>
        </p:txBody>
      </p:sp>
      <p:sp>
        <p:nvSpPr>
          <p:cNvPr id="6" name="Footer Placeholder 5">
            <a:extLst>
              <a:ext uri="{FF2B5EF4-FFF2-40B4-BE49-F238E27FC236}">
                <a16:creationId xmlns:a16="http://schemas.microsoft.com/office/drawing/2014/main" id="{D8601461-720E-4840-BF9B-D9C7BF8C9E4E}"/>
              </a:ext>
            </a:extLst>
          </p:cNvPr>
          <p:cNvSpPr>
            <a:spLocks noGrp="1"/>
          </p:cNvSpPr>
          <p:nvPr>
            <p:ph type="ftr" sz="quarter" idx="11"/>
          </p:nvPr>
        </p:nvSpPr>
        <p:spPr/>
        <p:txBody>
          <a:bodyPr/>
          <a:lstStyle>
            <a:lvl1pPr>
              <a:defRPr/>
            </a:lvl1pPr>
          </a:lstStyle>
          <a:p>
            <a:r>
              <a:rPr lang="en-US" dirty="0"/>
              <a:t>Exempt organization future tax leaders</a:t>
            </a:r>
          </a:p>
        </p:txBody>
      </p:sp>
      <p:sp>
        <p:nvSpPr>
          <p:cNvPr id="7" name="Slide Number Placeholder 6">
            <a:extLst>
              <a:ext uri="{FF2B5EF4-FFF2-40B4-BE49-F238E27FC236}">
                <a16:creationId xmlns:a16="http://schemas.microsoft.com/office/drawing/2014/main" id="{AAACE970-AAFF-42C7-8A32-759BAA7BA43A}"/>
              </a:ext>
            </a:extLst>
          </p:cNvPr>
          <p:cNvSpPr>
            <a:spLocks noGrp="1"/>
          </p:cNvSpPr>
          <p:nvPr>
            <p:ph type="sldNum" sz="quarter" idx="12"/>
          </p:nvPr>
        </p:nvSpPr>
        <p:spPr>
          <a:xfrm>
            <a:off x="617221" y="6471244"/>
            <a:ext cx="663066" cy="180000"/>
          </a:xfrm>
          <a:prstGeom prst="rect">
            <a:avLst/>
          </a:prstGeom>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954644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theme" Target="../theme/theme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4" name="Group 4">
            <a:extLst>
              <a:ext uri="{FF2B5EF4-FFF2-40B4-BE49-F238E27FC236}">
                <a16:creationId xmlns:a16="http://schemas.microsoft.com/office/drawing/2014/main" id="{7E89FB01-0304-4B7A-83F4-087FD710583C}"/>
              </a:ext>
            </a:extLst>
          </p:cNvPr>
          <p:cNvGrpSpPr>
            <a:grpSpLocks noChangeAspect="1"/>
          </p:cNvGrpSpPr>
          <p:nvPr userDrawn="1"/>
        </p:nvGrpSpPr>
        <p:grpSpPr bwMode="auto">
          <a:xfrm>
            <a:off x="11287125" y="6356350"/>
            <a:ext cx="303213" cy="311150"/>
            <a:chOff x="7110" y="4004"/>
            <a:chExt cx="191" cy="196"/>
          </a:xfrm>
        </p:grpSpPr>
        <p:sp>
          <p:nvSpPr>
            <p:cNvPr id="15" name="Freeform 5">
              <a:extLst>
                <a:ext uri="{FF2B5EF4-FFF2-40B4-BE49-F238E27FC236}">
                  <a16:creationId xmlns:a16="http://schemas.microsoft.com/office/drawing/2014/main"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 name="Freeform 6">
              <a:extLst>
                <a:ext uri="{FF2B5EF4-FFF2-40B4-BE49-F238E27FC236}">
                  <a16:creationId xmlns:a16="http://schemas.microsoft.com/office/drawing/2014/main"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7">
              <a:extLst>
                <a:ext uri="{FF2B5EF4-FFF2-40B4-BE49-F238E27FC236}">
                  <a16:creationId xmlns:a16="http://schemas.microsoft.com/office/drawing/2014/main"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3239188" y="6471244"/>
            <a:ext cx="4023360" cy="180000"/>
          </a:xfrm>
          <a:prstGeom prst="rect">
            <a:avLst/>
          </a:prstGeom>
        </p:spPr>
        <p:txBody>
          <a:bodyPr/>
          <a:lstStyle>
            <a:lvl1pPr marL="0" algn="l" defTabSz="914400" rtl="0" eaLnBrk="1" latinLnBrk="0" hangingPunct="1">
              <a:defRPr lang="en-US" sz="800" kern="1200" smtClean="0">
                <a:solidFill>
                  <a:schemeClr val="bg1"/>
                </a:solidFill>
                <a:latin typeface="EYInterstate" panose="02000503020000020004" pitchFamily="2" charset="0"/>
                <a:ea typeface="+mn-ea"/>
                <a:cs typeface="+mn-cs"/>
              </a:defRPr>
            </a:lvl1pPr>
          </a:lstStyle>
          <a:p>
            <a:r>
              <a:rPr lang="en-US" dirty="0"/>
              <a:t>Exempt organization future tax leaders | International tax update</a:t>
            </a:r>
          </a:p>
          <a:p>
            <a:endParaRPr lang="en-US" dirty="0"/>
          </a:p>
        </p:txBody>
      </p:sp>
      <p:sp>
        <p:nvSpPr>
          <p:cNvPr id="11" name="Slide Number Placeholder 4">
            <a:extLst>
              <a:ext uri="{FF2B5EF4-FFF2-40B4-BE49-F238E27FC236}">
                <a16:creationId xmlns:a16="http://schemas.microsoft.com/office/drawing/2014/main" id="{5DF3B3B8-51BA-4605-954E-4E8FEC153677}"/>
              </a:ext>
            </a:extLst>
          </p:cNvPr>
          <p:cNvSpPr txBox="1">
            <a:spLocks/>
          </p:cNvSpPr>
          <p:nvPr userDrawn="1"/>
        </p:nvSpPr>
        <p:spPr>
          <a:xfrm>
            <a:off x="612774" y="6474115"/>
            <a:ext cx="663066" cy="180000"/>
          </a:xfrm>
          <a:prstGeom prst="rect">
            <a:avLst/>
          </a:prstGeom>
        </p:spPr>
        <p:txBody>
          <a:bodyPr/>
          <a:lstStyle>
            <a:defPPr>
              <a:defRPr lang="en-US"/>
            </a:defPPr>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EYInterstate" panose="02000503020000020004" pitchFamily="2" charset="0"/>
              </a:rPr>
              <a:t>Page </a:t>
            </a:r>
            <a:fld id="{F1BC30E3-FFE5-4B91-AA19-87A149EBB9EE}" type="slidenum">
              <a:rPr sz="800" smtClean="0">
                <a:solidFill>
                  <a:schemeClr val="bg1"/>
                </a:solidFill>
                <a:latin typeface="EYInterstate" panose="02000503020000020004" pitchFamily="2" charset="0"/>
              </a:rPr>
              <a:pPr/>
              <a:t>‹#›</a:t>
            </a:fld>
            <a:endParaRPr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2945010009"/>
      </p:ext>
    </p:extLst>
  </p:cSld>
  <p:clrMap bg1="lt1" tx1="dk1" bg2="lt2" tx2="dk2" accent1="accent1" accent2="accent2" accent3="accent3" accent4="accent4" accent5="accent5" accent6="accent6" hlink="hlink" folHlink="folHlink"/>
  <p:sldLayoutIdLst>
    <p:sldLayoutId id="2147483895" r:id="rId1"/>
    <p:sldLayoutId id="2147483897" r:id="rId2"/>
    <p:sldLayoutId id="2147483900" r:id="rId3"/>
    <p:sldLayoutId id="2147483901" r:id="rId4"/>
    <p:sldLayoutId id="2147483922" r:id="rId5"/>
    <p:sldLayoutId id="2147483904" r:id="rId6"/>
    <p:sldLayoutId id="2147483905" r:id="rId7"/>
    <p:sldLayoutId id="2147483906" r:id="rId8"/>
    <p:sldLayoutId id="2147483909" r:id="rId9"/>
    <p:sldLayoutId id="2147483911" r:id="rId10"/>
    <p:sldLayoutId id="2147483913" r:id="rId11"/>
    <p:sldLayoutId id="2147483969" r:id="rId12"/>
    <p:sldLayoutId id="2147483918" r:id="rId13"/>
    <p:sldLayoutId id="2147484030" r:id="rId14"/>
    <p:sldLayoutId id="2147483917" r:id="rId15"/>
    <p:sldLayoutId id="2147483971" r:id="rId16"/>
    <p:sldLayoutId id="2147483972" r:id="rId17"/>
    <p:sldLayoutId id="2147484026" r:id="rId18"/>
    <p:sldLayoutId id="2147484027" r:id="rId19"/>
    <p:sldLayoutId id="2147484028" r:id="rId20"/>
    <p:sldLayoutId id="2147484029" r:id="rId21"/>
  </p:sldLayoutIdLst>
  <p:hf sldNum="0" hdr="0" dt="0"/>
  <p:txStyles>
    <p:title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p:titleStyle>
    <p:body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7125" y="6356350"/>
            <a:ext cx="303213"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7221" y="6471244"/>
            <a:ext cx="663066" cy="180000"/>
          </a:xfrm>
          <a:prstGeom prst="rect">
            <a:avLst/>
          </a:prstGeom>
        </p:spPr>
        <p:txBody>
          <a:bodyPr vert="horz" lIns="0" tIns="0" rIns="0" bIns="0" rtlCol="0" anchor="ctr"/>
          <a:lstStyle>
            <a:lvl1pPr marL="0" algn="l" defTabSz="914400" rtl="0" eaLnBrk="1" latinLnBrk="0" hangingPunct="1">
              <a:defRPr lang="en-IN" sz="800" kern="1200" smtClean="0">
                <a:solidFill>
                  <a:schemeClr val="bg1"/>
                </a:solidFill>
                <a:latin typeface="EYInterstate" panose="02000503020000020004" pitchFamily="2" charset="0"/>
                <a:ea typeface="+mn-ea"/>
                <a:cs typeface="+mn-cs"/>
              </a:defRPr>
            </a:lvl1p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753678691"/>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3995" r:id="rId22"/>
    <p:sldLayoutId id="2147483996" r:id="rId23"/>
    <p:sldLayoutId id="2147483997" r:id="rId24"/>
    <p:sldLayoutId id="2147483998" r:id="rId25"/>
    <p:sldLayoutId id="2147483999" r:id="rId26"/>
    <p:sldLayoutId id="2147484000" r:id="rId27"/>
    <p:sldLayoutId id="2147484001" r:id="rId28"/>
    <p:sldLayoutId id="2147484002" r:id="rId29"/>
    <p:sldLayoutId id="2147484003" r:id="rId30"/>
    <p:sldLayoutId id="2147484004" r:id="rId31"/>
    <p:sldLayoutId id="2147484005" r:id="rId32"/>
    <p:sldLayoutId id="2147484006" r:id="rId33"/>
    <p:sldLayoutId id="2147484007" r:id="rId34"/>
    <p:sldLayoutId id="2147484008" r:id="rId35"/>
    <p:sldLayoutId id="2147484009" r:id="rId36"/>
    <p:sldLayoutId id="2147484010" r:id="rId37"/>
    <p:sldLayoutId id="2147484011" r:id="rId38"/>
    <p:sldLayoutId id="2147484012" r:id="rId39"/>
    <p:sldLayoutId id="2147484013" r:id="rId40"/>
    <p:sldLayoutId id="2147484014" r:id="rId41"/>
    <p:sldLayoutId id="2147484015" r:id="rId42"/>
    <p:sldLayoutId id="2147484016" r:id="rId43"/>
    <p:sldLayoutId id="2147484017" r:id="rId44"/>
    <p:sldLayoutId id="2147484018" r:id="rId45"/>
    <p:sldLayoutId id="2147484019" r:id="rId46"/>
    <p:sldLayoutId id="2147484020" r:id="rId47"/>
    <p:sldLayoutId id="2147484021" r:id="rId48"/>
    <p:sldLayoutId id="2147484022" r:id="rId49"/>
    <p:sldLayoutId id="2147484023" r:id="rId50"/>
    <p:sldLayoutId id="2147484024" r:id="rId51"/>
    <p:sldLayoutId id="2147484025" r:id="rId52"/>
  </p:sldLayoutIdLst>
  <p:hf sldNum="0" hdr="0" dt="0"/>
  <p:txStyles>
    <p:title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p:titleStyle>
    <p:body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irs.gov/pub/irs-pdf/i5471.pdf" TargetMode="External"/><Relationship Id="rId2" Type="http://schemas.openxmlformats.org/officeDocument/2006/relationships/hyperlink" Target="https://www.irs.gov/pub/irs-pdf/f5471.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6">
            <a:extLst>
              <a:ext uri="{FF2B5EF4-FFF2-40B4-BE49-F238E27FC236}">
                <a16:creationId xmlns:a16="http://schemas.microsoft.com/office/drawing/2014/main" id="{5D24839C-CE6B-424E-8536-8B9C1BEF00FC}"/>
              </a:ext>
            </a:extLst>
          </p:cNvPr>
          <p:cNvSpPr/>
          <p:nvPr/>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p:cNvSpPr>
            <a:spLocks noGrp="1"/>
          </p:cNvSpPr>
          <p:nvPr>
            <p:ph type="ctrTitle"/>
          </p:nvPr>
        </p:nvSpPr>
        <p:spPr/>
        <p:txBody>
          <a:bodyPr/>
          <a:lstStyle/>
          <a:p>
            <a:r>
              <a:rPr lang="en-US" dirty="0"/>
              <a:t>Exempt Organization </a:t>
            </a:r>
            <a:br>
              <a:rPr lang="en-US" dirty="0"/>
            </a:br>
            <a:r>
              <a:rPr lang="en-US" dirty="0"/>
              <a:t>Future Tax Leaders</a:t>
            </a:r>
          </a:p>
        </p:txBody>
      </p:sp>
      <p:sp>
        <p:nvSpPr>
          <p:cNvPr id="17" name="Subtitle 2"/>
          <p:cNvSpPr>
            <a:spLocks noGrp="1"/>
          </p:cNvSpPr>
          <p:nvPr>
            <p:ph type="subTitle" idx="1"/>
          </p:nvPr>
        </p:nvSpPr>
        <p:spPr/>
        <p:txBody>
          <a:bodyPr/>
          <a:lstStyle/>
          <a:p>
            <a:r>
              <a:rPr lang="en-US" sz="1600" dirty="0"/>
              <a:t>International tax update</a:t>
            </a:r>
          </a:p>
          <a:p>
            <a:r>
              <a:rPr lang="en-US" sz="1600" b="1" dirty="0"/>
              <a:t>June 29, 2023</a:t>
            </a:r>
            <a:endParaRPr lang="en-GB" sz="1600" b="1" dirty="0"/>
          </a:p>
        </p:txBody>
      </p:sp>
    </p:spTree>
    <p:extLst>
      <p:ext uri="{BB962C8B-B14F-4D97-AF65-F5344CB8AC3E}">
        <p14:creationId xmlns:p14="http://schemas.microsoft.com/office/powerpoint/2010/main" val="1242318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p:txBody>
          <a:bodyPr/>
          <a:lstStyle/>
          <a:p>
            <a:r>
              <a:rPr lang="en-GB" dirty="0"/>
              <a:t>Form 5471, updates to instructions</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idx="1"/>
          </p:nvPr>
        </p:nvSpPr>
        <p:spPr/>
        <p:txBody>
          <a:bodyPr/>
          <a:lstStyle/>
          <a:p>
            <a:r>
              <a:rPr lang="en-US" dirty="0"/>
              <a:t>Clarification and organization of the category of filers</a:t>
            </a:r>
          </a:p>
          <a:p>
            <a:pPr lvl="1"/>
            <a:r>
              <a:rPr lang="en-US" dirty="0"/>
              <a:t>No technical changes to the categories but instructions now provide a comprehensive summary for each category and what exceptions apply specifically to each category of filer.</a:t>
            </a:r>
          </a:p>
          <a:p>
            <a:pPr lvl="1"/>
            <a:r>
              <a:rPr lang="en-US" dirty="0"/>
              <a:t>Organization of exceptions by category</a:t>
            </a:r>
          </a:p>
          <a:p>
            <a:pPr lvl="2"/>
            <a:r>
              <a:rPr lang="en-US" dirty="0"/>
              <a:t>“Exception From Filings” section renamed “Additional Filing Exceptions” and now includes only filing exceptions that apply to all categories (including added information with respect to multiple filers of the same information to Categories 4 and 5).</a:t>
            </a:r>
          </a:p>
          <a:p>
            <a:pPr lvl="1"/>
            <a:r>
              <a:rPr lang="en-US" dirty="0"/>
              <a:t>Added clarity around filing requirements, such as:</a:t>
            </a:r>
          </a:p>
          <a:p>
            <a:pPr lvl="2"/>
            <a:r>
              <a:rPr lang="en-US" dirty="0"/>
              <a:t>The definition of related constructive US shareholder; definition and foreign controlled Section 965 Specified Foreign Corporation (SFCs) for Category 1b and Category 1c purposes </a:t>
            </a:r>
          </a:p>
          <a:p>
            <a:pPr lvl="2"/>
            <a:r>
              <a:rPr lang="en-US" dirty="0"/>
              <a:t>Clarified 10% stock ownership requirements and clarified the definition of a US person for Category 3 filers</a:t>
            </a:r>
          </a:p>
          <a:p>
            <a:pPr lvl="2"/>
            <a:r>
              <a:rPr lang="en-US" dirty="0"/>
              <a:t>Added specific instructions for foreign sales corporation (FSCs)</a:t>
            </a:r>
          </a:p>
          <a:p>
            <a:pPr lvl="1"/>
            <a:r>
              <a:rPr lang="en-US" dirty="0"/>
              <a:t>Schedule G, Schedule J and Schedule P: confirms these schedules are not required for certain categories </a:t>
            </a:r>
          </a:p>
          <a:p>
            <a:pPr lvl="2"/>
            <a:r>
              <a:rPr lang="en-US" dirty="0"/>
              <a:t>Schedule G not needed for Categories 1b and 5b </a:t>
            </a:r>
          </a:p>
          <a:p>
            <a:pPr lvl="2"/>
            <a:r>
              <a:rPr lang="en-US" dirty="0"/>
              <a:t>Schedules J and P not needed for Categories 1b, 1c, 5b and 5c</a:t>
            </a:r>
          </a:p>
          <a:p>
            <a:pPr lvl="2">
              <a:tabLst>
                <a:tab pos="1033463" algn="l"/>
              </a:tabLst>
            </a:pPr>
            <a:endParaRPr lang="en-US" dirty="0"/>
          </a:p>
        </p:txBody>
      </p:sp>
      <p:sp>
        <p:nvSpPr>
          <p:cNvPr id="6" name="Footer Placeholder 4">
            <a:extLst>
              <a:ext uri="{FF2B5EF4-FFF2-40B4-BE49-F238E27FC236}">
                <a16:creationId xmlns:a16="http://schemas.microsoft.com/office/drawing/2014/main" id="{36670819-BCB9-471D-A2F0-665A78BE2C2F}"/>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278742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p:txBody>
          <a:bodyPr/>
          <a:lstStyle/>
          <a:p>
            <a:r>
              <a:rPr lang="en-GB" dirty="0"/>
              <a:t>Form 5471, Schedule G</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idx="1"/>
          </p:nvPr>
        </p:nvSpPr>
        <p:spPr>
          <a:xfrm>
            <a:off x="609918" y="1137920"/>
            <a:ext cx="11114320" cy="4947920"/>
          </a:xfrm>
        </p:spPr>
        <p:txBody>
          <a:bodyPr/>
          <a:lstStyle/>
          <a:p>
            <a:r>
              <a:rPr lang="en-US" dirty="0"/>
              <a:t>Language updates regarding question 6, foreign-derived intangible income (FDII):</a:t>
            </a:r>
          </a:p>
          <a:p>
            <a:pPr lvl="1"/>
            <a:r>
              <a:rPr lang="en-US" dirty="0"/>
              <a:t>Question 6a was updated to clarify to report “transactions with the foreign corporation and the filer” instead of referring to transactions on Sch M.</a:t>
            </a:r>
          </a:p>
          <a:p>
            <a:pPr lvl="1"/>
            <a:r>
              <a:rPr lang="en-US" dirty="0"/>
              <a:t>Question 6b was updated to clarify “gross receipts derived from all sales of general property” instead of “gross income derived from sales, leases, exchanges, or other dispositions (but not licenses).“ </a:t>
            </a:r>
          </a:p>
          <a:p>
            <a:pPr lvl="1"/>
            <a:r>
              <a:rPr lang="en-US" dirty="0"/>
              <a:t>Question 6c was updated to clarify “the amount of gross receipts derived from all sales of intangible property” instead of “gross income derived from a license of property.”</a:t>
            </a:r>
          </a:p>
          <a:p>
            <a:pPr lvl="1"/>
            <a:r>
              <a:rPr lang="en-US" dirty="0"/>
              <a:t>Question 6d was updated to clarify “the amount of gross receipts from all services … included in foreign-derived deduction eligible income (FDDEI)” instead of gross income.</a:t>
            </a:r>
          </a:p>
        </p:txBody>
      </p:sp>
      <p:pic>
        <p:nvPicPr>
          <p:cNvPr id="8" name="Picture 7">
            <a:extLst>
              <a:ext uri="{FF2B5EF4-FFF2-40B4-BE49-F238E27FC236}">
                <a16:creationId xmlns:a16="http://schemas.microsoft.com/office/drawing/2014/main" id="{51E5F62F-B5A2-4511-9B63-E50AC62E0338}"/>
              </a:ext>
            </a:extLst>
          </p:cNvPr>
          <p:cNvPicPr>
            <a:picLocks noChangeAspect="1"/>
          </p:cNvPicPr>
          <p:nvPr/>
        </p:nvPicPr>
        <p:blipFill rotWithShape="1">
          <a:blip r:embed="rId3"/>
          <a:srcRect t="2600" r="1040"/>
          <a:stretch/>
        </p:blipFill>
        <p:spPr>
          <a:xfrm>
            <a:off x="2208688" y="4509082"/>
            <a:ext cx="7902620" cy="1769460"/>
          </a:xfrm>
          <a:prstGeom prst="rect">
            <a:avLst/>
          </a:prstGeom>
          <a:ln>
            <a:solidFill>
              <a:schemeClr val="bg1"/>
            </a:solidFill>
          </a:ln>
        </p:spPr>
      </p:pic>
      <p:sp>
        <p:nvSpPr>
          <p:cNvPr id="6" name="Footer Placeholder 4">
            <a:extLst>
              <a:ext uri="{FF2B5EF4-FFF2-40B4-BE49-F238E27FC236}">
                <a16:creationId xmlns:a16="http://schemas.microsoft.com/office/drawing/2014/main" id="{88530268-3194-402C-9B86-6C385809A2C2}"/>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34329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p:txBody>
          <a:bodyPr/>
          <a:lstStyle/>
          <a:p>
            <a:r>
              <a:rPr lang="en-GB" dirty="0"/>
              <a:t>Form 5471, Schedule G (cont.)</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idx="1"/>
          </p:nvPr>
        </p:nvSpPr>
        <p:spPr>
          <a:xfrm>
            <a:off x="609918" y="1158844"/>
            <a:ext cx="10978515" cy="4926996"/>
          </a:xfrm>
        </p:spPr>
        <p:txBody>
          <a:bodyPr/>
          <a:lstStyle/>
          <a:p>
            <a:pPr marL="0" marR="0" indent="0">
              <a:buNone/>
            </a:pPr>
            <a:r>
              <a:rPr lang="en-US" sz="1800" dirty="0">
                <a:effectLst/>
                <a:latin typeface="+mn-lt"/>
                <a:ea typeface="Calibri" panose="020F0502020204030204" pitchFamily="34" charset="0"/>
              </a:rPr>
              <a:t>Schedule G, Line 14 table — Q18 clarified the exce</a:t>
            </a:r>
            <a:r>
              <a:rPr lang="en-US" sz="1800" dirty="0">
                <a:latin typeface="+mn-lt"/>
                <a:ea typeface="Calibri" panose="020F0502020204030204" pitchFamily="34" charset="0"/>
              </a:rPr>
              <a:t>ption </a:t>
            </a:r>
            <a:r>
              <a:rPr lang="en-US" sz="1800" dirty="0">
                <a:effectLst/>
                <a:latin typeface="+mn-lt"/>
                <a:ea typeface="Calibri" panose="020F0502020204030204" pitchFamily="34" charset="0"/>
              </a:rPr>
              <a:t>of Subpart F due to meeting branch or sales rules.</a:t>
            </a:r>
            <a:endParaRPr lang="en-US" sz="1600" dirty="0">
              <a:latin typeface="+mn-lt"/>
            </a:endParaRPr>
          </a:p>
          <a:p>
            <a:pPr marL="356616" lvl="1" indent="0">
              <a:spcBef>
                <a:spcPts val="0"/>
              </a:spcBef>
              <a:buNone/>
            </a:pPr>
            <a:endParaRPr lang="en-US" sz="1600" dirty="0"/>
          </a:p>
          <a:p>
            <a:pPr marL="356616" lvl="1" indent="0">
              <a:spcBef>
                <a:spcPts val="0"/>
              </a:spcBef>
              <a:buNone/>
            </a:pPr>
            <a:endParaRPr lang="en-US" sz="1600" dirty="0"/>
          </a:p>
          <a:p>
            <a:pPr marL="356616" lvl="1" indent="0">
              <a:spcBef>
                <a:spcPts val="0"/>
              </a:spcBef>
              <a:buNone/>
            </a:pPr>
            <a:endParaRPr lang="en-US" sz="1600" dirty="0"/>
          </a:p>
          <a:p>
            <a:pPr marL="356616" lvl="1" indent="0">
              <a:spcBef>
                <a:spcPts val="0"/>
              </a:spcBef>
              <a:buNone/>
            </a:pPr>
            <a:endParaRPr lang="en-US" sz="1600" dirty="0"/>
          </a:p>
          <a:p>
            <a:pPr marL="356616" lvl="1" indent="0">
              <a:spcBef>
                <a:spcPts val="0"/>
              </a:spcBef>
              <a:buNone/>
            </a:pPr>
            <a:endParaRPr lang="en-US" sz="1600" dirty="0"/>
          </a:p>
          <a:p>
            <a:pPr marL="356616" lvl="1" indent="0">
              <a:spcBef>
                <a:spcPts val="0"/>
              </a:spcBef>
              <a:buNone/>
            </a:pPr>
            <a:endParaRPr lang="en-US" sz="1600" dirty="0"/>
          </a:p>
          <a:p>
            <a:pPr marL="356616" lvl="1" indent="0">
              <a:spcBef>
                <a:spcPts val="0"/>
              </a:spcBef>
              <a:buNone/>
            </a:pPr>
            <a:endParaRPr lang="en-US" sz="1600" dirty="0"/>
          </a:p>
          <a:p>
            <a:pPr marL="356616" lvl="1" indent="0">
              <a:spcBef>
                <a:spcPts val="0"/>
              </a:spcBef>
              <a:buNone/>
            </a:pPr>
            <a:endParaRPr lang="en-US" sz="1600" dirty="0"/>
          </a:p>
          <a:p>
            <a:pPr marL="356616" lvl="1" indent="0">
              <a:spcBef>
                <a:spcPts val="0"/>
              </a:spcBef>
              <a:buNone/>
            </a:pPr>
            <a:endParaRPr lang="en-US" sz="1600" dirty="0">
              <a:solidFill>
                <a:srgbClr val="FF0000"/>
              </a:solidFill>
            </a:endParaRPr>
          </a:p>
          <a:p>
            <a:pPr marL="0" lvl="1" indent="0">
              <a:buNone/>
            </a:pPr>
            <a:endParaRPr lang="en-US" dirty="0">
              <a:solidFill>
                <a:srgbClr val="FF0000"/>
              </a:solidFill>
              <a:latin typeface="Calibri" panose="020F0502020204030204" pitchFamily="34" charset="0"/>
            </a:endParaRPr>
          </a:p>
          <a:p>
            <a:pPr marL="0" lvl="1" indent="0">
              <a:buNone/>
            </a:pPr>
            <a:endParaRPr lang="en-US" dirty="0">
              <a:solidFill>
                <a:srgbClr val="FF0000"/>
              </a:solidFill>
              <a:latin typeface="Calibri" panose="020F0502020204030204" pitchFamily="34" charset="0"/>
            </a:endParaRPr>
          </a:p>
          <a:p>
            <a:pPr marL="0" lvl="1" indent="0">
              <a:buNone/>
            </a:pPr>
            <a:r>
              <a:rPr lang="en-US" dirty="0">
                <a:latin typeface="+mn-lt"/>
              </a:rPr>
              <a:t>Schedule G, Line 14 table — Q22 added to indicate if a distribution under S951(a)(2)(B) has been made, </a:t>
            </a:r>
            <a:br>
              <a:rPr lang="en-US" dirty="0">
                <a:latin typeface="+mn-lt"/>
              </a:rPr>
            </a:br>
            <a:r>
              <a:rPr lang="en-US" dirty="0">
                <a:latin typeface="+mn-lt"/>
              </a:rPr>
              <a:t>i.e., the reduction of Subpart F due to a distribution to a previous US Shareholder.</a:t>
            </a:r>
          </a:p>
          <a:p>
            <a:pPr marL="356616" lvl="1" indent="0">
              <a:spcBef>
                <a:spcPts val="0"/>
              </a:spcBef>
              <a:buNone/>
            </a:pPr>
            <a:endParaRPr lang="en-US" sz="1600" dirty="0"/>
          </a:p>
        </p:txBody>
      </p:sp>
      <p:pic>
        <p:nvPicPr>
          <p:cNvPr id="7" name="Picture 6">
            <a:extLst>
              <a:ext uri="{FF2B5EF4-FFF2-40B4-BE49-F238E27FC236}">
                <a16:creationId xmlns:a16="http://schemas.microsoft.com/office/drawing/2014/main" id="{33C57B81-0965-4030-A83E-E68C11936D98}"/>
              </a:ext>
            </a:extLst>
          </p:cNvPr>
          <p:cNvPicPr>
            <a:picLocks noChangeAspect="1"/>
          </p:cNvPicPr>
          <p:nvPr/>
        </p:nvPicPr>
        <p:blipFill rotWithShape="1">
          <a:blip r:embed="rId3"/>
          <a:srcRect t="3658" b="2731"/>
          <a:stretch/>
        </p:blipFill>
        <p:spPr>
          <a:xfrm>
            <a:off x="532554" y="1596289"/>
            <a:ext cx="10961111" cy="2018923"/>
          </a:xfrm>
          <a:prstGeom prst="rect">
            <a:avLst/>
          </a:prstGeom>
        </p:spPr>
      </p:pic>
      <p:pic>
        <p:nvPicPr>
          <p:cNvPr id="10" name="Picture 9">
            <a:extLst>
              <a:ext uri="{FF2B5EF4-FFF2-40B4-BE49-F238E27FC236}">
                <a16:creationId xmlns:a16="http://schemas.microsoft.com/office/drawing/2014/main" id="{36143F38-2A72-4288-AA97-0E3D579FE255}"/>
              </a:ext>
            </a:extLst>
          </p:cNvPr>
          <p:cNvPicPr>
            <a:picLocks noChangeAspect="1"/>
          </p:cNvPicPr>
          <p:nvPr/>
        </p:nvPicPr>
        <p:blipFill rotWithShape="1">
          <a:blip r:embed="rId4"/>
          <a:srcRect b="4193"/>
          <a:stretch/>
        </p:blipFill>
        <p:spPr>
          <a:xfrm>
            <a:off x="617221" y="5041867"/>
            <a:ext cx="10791778" cy="879100"/>
          </a:xfrm>
          <a:prstGeom prst="rect">
            <a:avLst/>
          </a:prstGeom>
        </p:spPr>
      </p:pic>
      <p:sp>
        <p:nvSpPr>
          <p:cNvPr id="8" name="Footer Placeholder 4">
            <a:extLst>
              <a:ext uri="{FF2B5EF4-FFF2-40B4-BE49-F238E27FC236}">
                <a16:creationId xmlns:a16="http://schemas.microsoft.com/office/drawing/2014/main" id="{F5F57C4D-7CB3-465E-AE68-B64A32347110}"/>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206188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p:txBody>
          <a:bodyPr/>
          <a:lstStyle/>
          <a:p>
            <a:r>
              <a:rPr lang="en-GB" dirty="0"/>
              <a:t>Form 5471, Schedule Q</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sz="half" idx="1"/>
          </p:nvPr>
        </p:nvSpPr>
        <p:spPr>
          <a:xfrm>
            <a:off x="609918" y="1137919"/>
            <a:ext cx="4534837" cy="4834800"/>
          </a:xfrm>
        </p:spPr>
        <p:txBody>
          <a:bodyPr/>
          <a:lstStyle/>
          <a:p>
            <a:pPr marL="288925" indent="-288925">
              <a:spcBef>
                <a:spcPts val="480"/>
              </a:spcBef>
            </a:pPr>
            <a:r>
              <a:rPr lang="en-US" sz="1800" dirty="0"/>
              <a:t>New question C was added on the top of Page 1 for filers to complete country code for “901j” countries. See F1118 instructions for the list of countries. Boycott countries should be reported on row f, “Other.”</a:t>
            </a:r>
          </a:p>
          <a:p>
            <a:pPr marL="288925" indent="-288925">
              <a:spcBef>
                <a:spcPts val="480"/>
              </a:spcBef>
            </a:pPr>
            <a:r>
              <a:rPr lang="en-US" sz="1800" dirty="0"/>
              <a:t>TY21 questions C and D on Page 1 are now questions D and E, respectively (due to the new question C added).</a:t>
            </a:r>
          </a:p>
          <a:p>
            <a:pPr marL="288925" indent="-288925">
              <a:spcBef>
                <a:spcPts val="480"/>
              </a:spcBef>
            </a:pPr>
            <a:r>
              <a:rPr lang="en-US" sz="1800" dirty="0"/>
              <a:t>Added new row 1f “Other” with lines for 2 tested units on Page 1 and 3. “Catch All” for Sub F not captured elsewhere requiring a statement.</a:t>
            </a:r>
          </a:p>
          <a:p>
            <a:pPr marL="288925" indent="-288925">
              <a:spcBef>
                <a:spcPts val="480"/>
              </a:spcBef>
            </a:pPr>
            <a:r>
              <a:rPr lang="en-US" sz="1800" dirty="0"/>
              <a:t>TY21 row 1f “Foreign Base Company Sales Income (Total)” was moved to row 1g (due to new row 1f added).</a:t>
            </a:r>
          </a:p>
          <a:p>
            <a:pPr>
              <a:spcBef>
                <a:spcPts val="480"/>
              </a:spcBef>
            </a:pPr>
            <a:endParaRPr lang="en-US" sz="1800" dirty="0"/>
          </a:p>
          <a:p>
            <a:pPr>
              <a:spcBef>
                <a:spcPts val="480"/>
              </a:spcBef>
            </a:pPr>
            <a:endParaRPr lang="en-US" sz="1800" dirty="0"/>
          </a:p>
          <a:p>
            <a:pPr>
              <a:spcBef>
                <a:spcPts val="480"/>
              </a:spcBef>
            </a:pPr>
            <a:endParaRPr lang="en-US" sz="1800" dirty="0"/>
          </a:p>
          <a:p>
            <a:pPr>
              <a:spcBef>
                <a:spcPts val="480"/>
              </a:spcBef>
            </a:pPr>
            <a:endParaRPr lang="en-US" sz="1800" dirty="0"/>
          </a:p>
        </p:txBody>
      </p:sp>
      <p:pic>
        <p:nvPicPr>
          <p:cNvPr id="13" name="Picture 12">
            <a:extLst>
              <a:ext uri="{FF2B5EF4-FFF2-40B4-BE49-F238E27FC236}">
                <a16:creationId xmlns:a16="http://schemas.microsoft.com/office/drawing/2014/main" id="{E383B6FD-A9B6-4B36-AF96-E1C69C66F962}"/>
              </a:ext>
            </a:extLst>
          </p:cNvPr>
          <p:cNvPicPr>
            <a:picLocks noChangeAspect="1"/>
          </p:cNvPicPr>
          <p:nvPr/>
        </p:nvPicPr>
        <p:blipFill rotWithShape="1">
          <a:blip r:embed="rId2"/>
          <a:srcRect t="1176"/>
          <a:stretch/>
        </p:blipFill>
        <p:spPr>
          <a:xfrm>
            <a:off x="5326270" y="1703069"/>
            <a:ext cx="6246588" cy="3657600"/>
          </a:xfrm>
          <a:prstGeom prst="rect">
            <a:avLst/>
          </a:prstGeom>
          <a:noFill/>
          <a:ln>
            <a:solidFill>
              <a:schemeClr val="bg1"/>
            </a:solidFill>
          </a:ln>
        </p:spPr>
      </p:pic>
      <p:sp>
        <p:nvSpPr>
          <p:cNvPr id="6" name="Footer Placeholder 4">
            <a:extLst>
              <a:ext uri="{FF2B5EF4-FFF2-40B4-BE49-F238E27FC236}">
                <a16:creationId xmlns:a16="http://schemas.microsoft.com/office/drawing/2014/main" id="{3D0AF7EF-9833-45C3-A6E0-52C22083D046}"/>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380074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p:txBody>
          <a:bodyPr/>
          <a:lstStyle/>
          <a:p>
            <a:r>
              <a:rPr lang="en-GB" dirty="0"/>
              <a:t>Form 5471, Schedule Q (cont.) </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idx="1"/>
          </p:nvPr>
        </p:nvSpPr>
        <p:spPr>
          <a:xfrm>
            <a:off x="609918" y="1137920"/>
            <a:ext cx="10978515" cy="1213394"/>
          </a:xfrm>
        </p:spPr>
        <p:txBody>
          <a:bodyPr/>
          <a:lstStyle/>
          <a:p>
            <a:r>
              <a:rPr lang="en-US" dirty="0"/>
              <a:t>Two new columns added on pages 2 and 4 (replaced “Reserved” columns):</a:t>
            </a:r>
          </a:p>
          <a:p>
            <a:pPr lvl="1"/>
            <a:r>
              <a:rPr lang="en-US" dirty="0"/>
              <a:t>(xv) Loss Allocation</a:t>
            </a:r>
          </a:p>
          <a:p>
            <a:pPr lvl="1"/>
            <a:r>
              <a:rPr lang="en-US" dirty="0"/>
              <a:t>(xvi) Net Income After Loss Allocation</a:t>
            </a:r>
          </a:p>
          <a:p>
            <a:pPr lvl="1"/>
            <a:r>
              <a:rPr lang="en-US" dirty="0"/>
              <a:t>Instructions have not yet been released</a:t>
            </a:r>
          </a:p>
          <a:p>
            <a:pPr lvl="1"/>
            <a:endParaRPr lang="en-US" dirty="0"/>
          </a:p>
          <a:p>
            <a:pPr lvl="1"/>
            <a:endParaRPr lang="en-US" dirty="0"/>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1769049C-7F34-433C-9F6B-1A74731FDB7F}"/>
              </a:ext>
            </a:extLst>
          </p:cNvPr>
          <p:cNvPicPr>
            <a:picLocks noChangeAspect="1"/>
          </p:cNvPicPr>
          <p:nvPr/>
        </p:nvPicPr>
        <p:blipFill rotWithShape="1">
          <a:blip r:embed="rId2"/>
          <a:srcRect l="867" t="2830" r="1554" b="3159"/>
          <a:stretch/>
        </p:blipFill>
        <p:spPr>
          <a:xfrm>
            <a:off x="2340096" y="2513648"/>
            <a:ext cx="7630991" cy="3657600"/>
          </a:xfrm>
          <a:prstGeom prst="rect">
            <a:avLst/>
          </a:prstGeom>
          <a:noFill/>
          <a:ln>
            <a:solidFill>
              <a:schemeClr val="bg1"/>
            </a:solidFill>
          </a:ln>
        </p:spPr>
      </p:pic>
      <p:sp>
        <p:nvSpPr>
          <p:cNvPr id="6" name="Footer Placeholder 4">
            <a:extLst>
              <a:ext uri="{FF2B5EF4-FFF2-40B4-BE49-F238E27FC236}">
                <a16:creationId xmlns:a16="http://schemas.microsoft.com/office/drawing/2014/main" id="{B8DC9D02-95BA-4E8E-A911-70C529F6B76C}"/>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449714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p:txBody>
          <a:bodyPr/>
          <a:lstStyle/>
          <a:p>
            <a:r>
              <a:rPr lang="en-GB" dirty="0"/>
              <a:t>Form 5471, other changes</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idx="1"/>
          </p:nvPr>
        </p:nvSpPr>
        <p:spPr/>
        <p:txBody>
          <a:bodyPr/>
          <a:lstStyle/>
          <a:p>
            <a:r>
              <a:rPr lang="en-US" dirty="0"/>
              <a:t>Changes to principal business and activity codes.</a:t>
            </a:r>
          </a:p>
          <a:p>
            <a:r>
              <a:rPr lang="en-US" dirty="0"/>
              <a:t>Schedule G-1 instructions require statement to be attached if Reg. Section 1.482-7(d)(3)(iii)(B) or Notice 2005-99 election made:</a:t>
            </a:r>
          </a:p>
          <a:p>
            <a:pPr lvl="1"/>
            <a:r>
              <a:rPr lang="en-US" dirty="0"/>
              <a:t>Including the total amount of stock-based compensation taken into account as an intangible development cost (IDC) for the tax year pursuant to such election.</a:t>
            </a:r>
          </a:p>
          <a:p>
            <a:pPr lvl="1"/>
            <a:r>
              <a:rPr lang="en-US" dirty="0"/>
              <a:t>If a statement is attached, Line 6b should include the total amount of stock-based compensation taken into account as an IDC, including stock-based compensation to which an election has been made and any not subject to the election.</a:t>
            </a:r>
          </a:p>
          <a:p>
            <a:r>
              <a:rPr lang="en-US" dirty="0"/>
              <a:t>Schedule B — If a person is both a US shareholder and direct shareholder, that person’s information should be included in both Parts I and II.</a:t>
            </a:r>
          </a:p>
          <a:p>
            <a:pPr lvl="1"/>
            <a:endParaRPr lang="en-US" dirty="0"/>
          </a:p>
          <a:p>
            <a:pPr lvl="1"/>
            <a:endParaRPr lang="en-US" dirty="0"/>
          </a:p>
          <a:p>
            <a:endParaRPr lang="en-US" dirty="0"/>
          </a:p>
          <a:p>
            <a:endParaRPr lang="en-US" dirty="0"/>
          </a:p>
          <a:p>
            <a:endParaRPr lang="en-US" dirty="0"/>
          </a:p>
          <a:p>
            <a:endParaRPr lang="en-US" dirty="0"/>
          </a:p>
        </p:txBody>
      </p:sp>
      <p:sp>
        <p:nvSpPr>
          <p:cNvPr id="6" name="Footer Placeholder 4">
            <a:extLst>
              <a:ext uri="{FF2B5EF4-FFF2-40B4-BE49-F238E27FC236}">
                <a16:creationId xmlns:a16="http://schemas.microsoft.com/office/drawing/2014/main" id="{51F39C18-1624-4562-A87C-4FCE86C47E8C}"/>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2146519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A99641B1-8B38-4805-95FA-99A3AB010AEF}"/>
              </a:ext>
            </a:extLst>
          </p:cNvPr>
          <p:cNvSpPr>
            <a:spLocks noGrp="1"/>
          </p:cNvSpPr>
          <p:nvPr>
            <p:ph type="body" sz="quarter" idx="15"/>
          </p:nvPr>
        </p:nvSpPr>
        <p:spPr>
          <a:xfrm>
            <a:off x="6403975" y="3289300"/>
            <a:ext cx="4572000" cy="2092325"/>
          </a:xfrm>
        </p:spPr>
        <p:txBody>
          <a:bodyPr/>
          <a:lstStyle/>
          <a:p>
            <a:pPr marL="457200" indent="-457200">
              <a:spcBef>
                <a:spcPts val="600"/>
              </a:spcBef>
              <a:buSzPct val="100000"/>
              <a:buFont typeface="+mj-lt"/>
              <a:buAutoNum type="alphaUcPeriod"/>
            </a:pPr>
            <a:r>
              <a:rPr lang="en-US" dirty="0"/>
              <a:t>1–5</a:t>
            </a:r>
          </a:p>
          <a:p>
            <a:pPr marL="457200" indent="-457200">
              <a:spcBef>
                <a:spcPts val="600"/>
              </a:spcBef>
              <a:buSzPct val="100000"/>
              <a:buFont typeface="+mj-lt"/>
              <a:buAutoNum type="alphaUcPeriod"/>
            </a:pPr>
            <a:r>
              <a:rPr lang="en-US" dirty="0"/>
              <a:t>6–10</a:t>
            </a:r>
          </a:p>
          <a:p>
            <a:pPr marL="457200" indent="-457200">
              <a:spcBef>
                <a:spcPts val="600"/>
              </a:spcBef>
              <a:buSzPct val="100000"/>
              <a:buFont typeface="+mj-lt"/>
              <a:buAutoNum type="alphaUcPeriod"/>
            </a:pPr>
            <a:r>
              <a:rPr lang="en-US" dirty="0"/>
              <a:t>More than 10</a:t>
            </a:r>
          </a:p>
          <a:p>
            <a:pPr marL="457200" indent="-457200">
              <a:spcBef>
                <a:spcPts val="600"/>
              </a:spcBef>
              <a:buSzPct val="100000"/>
              <a:buFont typeface="+mj-lt"/>
              <a:buAutoNum type="alphaUcPeriod"/>
            </a:pPr>
            <a:r>
              <a:rPr lang="en-US" dirty="0"/>
              <a:t>Unsure</a:t>
            </a:r>
          </a:p>
          <a:p>
            <a:pPr marL="457200" indent="-457200">
              <a:spcBef>
                <a:spcPts val="600"/>
              </a:spcBef>
              <a:buSzPct val="100000"/>
              <a:buFont typeface="+mj-lt"/>
              <a:buAutoNum type="alphaUcPeriod"/>
            </a:pPr>
            <a:r>
              <a:rPr lang="en-US" dirty="0"/>
              <a:t>N/A (EY employee)</a:t>
            </a:r>
          </a:p>
          <a:p>
            <a:pPr marL="0" indent="0">
              <a:buNone/>
            </a:pPr>
            <a:endParaRPr lang="en-US" dirty="0"/>
          </a:p>
        </p:txBody>
      </p:sp>
      <p:sp>
        <p:nvSpPr>
          <p:cNvPr id="25" name="Text Placeholder 24">
            <a:extLst>
              <a:ext uri="{FF2B5EF4-FFF2-40B4-BE49-F238E27FC236}">
                <a16:creationId xmlns:a16="http://schemas.microsoft.com/office/drawing/2014/main" id="{61BBF1BB-BD41-4624-9EC2-732813D71F3C}"/>
              </a:ext>
            </a:extLst>
          </p:cNvPr>
          <p:cNvSpPr>
            <a:spLocks noGrp="1"/>
          </p:cNvSpPr>
          <p:nvPr>
            <p:ph type="body" sz="quarter" idx="13"/>
          </p:nvPr>
        </p:nvSpPr>
        <p:spPr>
          <a:xfrm>
            <a:off x="6305909" y="788988"/>
            <a:ext cx="1566851" cy="1354137"/>
          </a:xfrm>
        </p:spPr>
        <p:txBody>
          <a:bodyPr/>
          <a:lstStyle/>
          <a:p>
            <a:r>
              <a:rPr lang="en-US" dirty="0"/>
              <a:t>2</a:t>
            </a:r>
          </a:p>
        </p:txBody>
      </p:sp>
      <p:sp>
        <p:nvSpPr>
          <p:cNvPr id="34" name="Text Placeholder 33">
            <a:extLst>
              <a:ext uri="{FF2B5EF4-FFF2-40B4-BE49-F238E27FC236}">
                <a16:creationId xmlns:a16="http://schemas.microsoft.com/office/drawing/2014/main" id="{1E96D4FB-C15F-4F17-AC66-17E216B84AD4}"/>
              </a:ext>
            </a:extLst>
          </p:cNvPr>
          <p:cNvSpPr>
            <a:spLocks noGrp="1"/>
          </p:cNvSpPr>
          <p:nvPr>
            <p:ph type="body" sz="quarter" idx="14"/>
          </p:nvPr>
        </p:nvSpPr>
        <p:spPr/>
        <p:txBody>
          <a:bodyPr/>
          <a:lstStyle/>
          <a:p>
            <a:pPr marL="0" indent="0">
              <a:spcBef>
                <a:spcPts val="600"/>
              </a:spcBef>
              <a:buNone/>
            </a:pPr>
            <a:r>
              <a:rPr lang="en-US" sz="2400" b="1" dirty="0"/>
              <a:t>How many Forms 5471 will your organization file for the 2021 tax year?</a:t>
            </a:r>
          </a:p>
        </p:txBody>
      </p:sp>
      <p:sp>
        <p:nvSpPr>
          <p:cNvPr id="9" name="Rectangle 8">
            <a:extLst>
              <a:ext uri="{FF2B5EF4-FFF2-40B4-BE49-F238E27FC236}">
                <a16:creationId xmlns:a16="http://schemas.microsoft.com/office/drawing/2014/main" id="{D85734EB-BCD1-4EDE-A01B-387ABF4EAD5E}"/>
              </a:ext>
            </a:extLst>
          </p:cNvPr>
          <p:cNvSpPr/>
          <p:nvPr/>
        </p:nvSpPr>
        <p:spPr>
          <a:xfrm>
            <a:off x="0" y="2143125"/>
            <a:ext cx="12198350" cy="78105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Rectangle 7">
            <a:extLst>
              <a:ext uri="{FF2B5EF4-FFF2-40B4-BE49-F238E27FC236}">
                <a16:creationId xmlns:a16="http://schemas.microsoft.com/office/drawing/2014/main" id="{67A9795F-6C6E-4703-A05D-0BFE42F7652B}"/>
              </a:ext>
            </a:extLst>
          </p:cNvPr>
          <p:cNvSpPr>
            <a:spLocks noChangeArrowheads="1"/>
          </p:cNvSpPr>
          <p:nvPr/>
        </p:nvSpPr>
        <p:spPr bwMode="auto">
          <a:xfrm>
            <a:off x="704849" y="2318322"/>
            <a:ext cx="457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bg1"/>
                </a:solidFill>
                <a:effectLst/>
                <a:latin typeface="+mn-lt"/>
              </a:rPr>
              <a:t>Let’s hear from you</a:t>
            </a:r>
          </a:p>
        </p:txBody>
      </p:sp>
      <p:cxnSp>
        <p:nvCxnSpPr>
          <p:cNvPr id="17" name="Straight Connector 16">
            <a:extLst>
              <a:ext uri="{FF2B5EF4-FFF2-40B4-BE49-F238E27FC236}">
                <a16:creationId xmlns:a16="http://schemas.microsoft.com/office/drawing/2014/main" id="{0DDC741D-B578-487D-81EE-88DC0E051B47}"/>
              </a:ext>
            </a:extLst>
          </p:cNvPr>
          <p:cNvCxnSpPr/>
          <p:nvPr/>
        </p:nvCxnSpPr>
        <p:spPr>
          <a:xfrm>
            <a:off x="6099048" y="3090672"/>
            <a:ext cx="0" cy="292608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7BC4E8C2-392F-4F27-B193-1D2B795DB92B}"/>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2358879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marR="0" lvl="0" fontAlgn="auto">
              <a:lnSpc>
                <a:spcPct val="100000"/>
              </a:lnSpc>
              <a:spcAft>
                <a:spcPts val="0"/>
              </a:spcAft>
              <a:tabLst/>
              <a:defRPr/>
            </a:pPr>
            <a:r>
              <a:rPr lang="en-US" dirty="0">
                <a:solidFill>
                  <a:srgbClr val="2E2E38"/>
                </a:solidFill>
                <a:latin typeface="+mj-lt"/>
              </a:rPr>
              <a:t>Form 8865 changes</a:t>
            </a:r>
            <a:endParaRPr lang="en-US" dirty="0"/>
          </a:p>
        </p:txBody>
      </p:sp>
      <p:sp>
        <p:nvSpPr>
          <p:cNvPr id="4" name="Footer Placeholder 4">
            <a:extLst>
              <a:ext uri="{FF2B5EF4-FFF2-40B4-BE49-F238E27FC236}">
                <a16:creationId xmlns:a16="http://schemas.microsoft.com/office/drawing/2014/main" id="{8A3F6953-DA18-470C-BD40-E7CF3D379D9D}"/>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3166907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p:txBody>
          <a:bodyPr anchor="t">
            <a:normAutofit/>
          </a:bodyPr>
          <a:lstStyle/>
          <a:p>
            <a:r>
              <a:rPr lang="en-GB" dirty="0"/>
              <a:t>Form 8865 — instructions</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sz="half" idx="1"/>
          </p:nvPr>
        </p:nvSpPr>
        <p:spPr>
          <a:xfrm>
            <a:off x="609918" y="1137919"/>
            <a:ext cx="10978515" cy="5262881"/>
          </a:xfrm>
        </p:spPr>
        <p:txBody>
          <a:bodyPr vert="horz" lIns="0" tIns="0" rIns="0" bIns="0" rtlCol="0" anchor="t" anchorCtr="0">
            <a:noAutofit/>
          </a:bodyPr>
          <a:lstStyle/>
          <a:p>
            <a:pPr marL="346075" lvl="1" indent="-346075">
              <a:spcBef>
                <a:spcPts val="480"/>
              </a:spcBef>
            </a:pPr>
            <a:r>
              <a:rPr lang="en-US" dirty="0">
                <a:latin typeface="EYInterstate Light"/>
              </a:rPr>
              <a:t>New instruction for Item H14 question: “… the transfers between the partnership and its partners subject to the disclosure requirements of Regulations section 1.707-8, generally when:</a:t>
            </a:r>
          </a:p>
          <a:p>
            <a:pPr marL="713105" lvl="1" indent="-356235">
              <a:spcBef>
                <a:spcPts val="480"/>
              </a:spcBef>
            </a:pPr>
            <a:r>
              <a:rPr lang="en-US" sz="1600" dirty="0"/>
              <a:t>Certain transfers to a partner are made within 2 years of a transfer of property by the partner to the partnership;</a:t>
            </a:r>
          </a:p>
          <a:p>
            <a:pPr marL="713105" lvl="1" indent="-356235">
              <a:spcBef>
                <a:spcPts val="480"/>
              </a:spcBef>
            </a:pPr>
            <a:r>
              <a:rPr lang="en-US" sz="1600" dirty="0"/>
              <a:t>Certain debt is incurred by a partner within 2 years of the earlier of (a) a written agreement to transfer, or (b) a transfer of the property that secures the debt, if the debt is treated as a qualified liability; or</a:t>
            </a:r>
          </a:p>
          <a:p>
            <a:pPr marL="713105" lvl="1" indent="-356235">
              <a:spcBef>
                <a:spcPts val="480"/>
              </a:spcBef>
            </a:pPr>
            <a:r>
              <a:rPr lang="en-US" sz="1600" dirty="0"/>
              <a:t>Transfers from a partnership to a partner occur which are the equivalent to those listed in (1) or (2) above.”</a:t>
            </a:r>
          </a:p>
          <a:p>
            <a:pPr marL="356235" indent="-356235">
              <a:spcBef>
                <a:spcPts val="480"/>
              </a:spcBef>
            </a:pPr>
            <a:r>
              <a:rPr lang="en-US" sz="1800" dirty="0"/>
              <a:t>Updated: Principal Business Activity Code and List of Codes used for Schedule K-1 (8865)</a:t>
            </a:r>
          </a:p>
          <a:p>
            <a:pPr marL="356235" indent="-356235">
              <a:spcBef>
                <a:spcPts val="480"/>
              </a:spcBef>
            </a:pPr>
            <a:r>
              <a:rPr lang="en-US" sz="1800" dirty="0"/>
              <a:t>Form language updates regarding FDII:</a:t>
            </a:r>
          </a:p>
          <a:p>
            <a:pPr marL="713105" lvl="1" indent="-356235">
              <a:spcBef>
                <a:spcPts val="480"/>
              </a:spcBef>
            </a:pPr>
            <a:r>
              <a:rPr lang="en-US" sz="1600" dirty="0"/>
              <a:t>Page 1 question 12a was updated to clarify to report “transactions with the foreign partnership and the filer” instead of referring to transactions on Sch N.</a:t>
            </a:r>
          </a:p>
          <a:p>
            <a:pPr marL="713105" lvl="1" indent="-356235">
              <a:spcBef>
                <a:spcPts val="480"/>
              </a:spcBef>
            </a:pPr>
            <a:r>
              <a:rPr lang="en-US" sz="1600" dirty="0"/>
              <a:t>Page 1 question 12b was updated to clarify “gross receipts derived from sales of all general property” instead of “gross income derived from sales, leases, exchanges or other dispositions (but not licenses).”</a:t>
            </a:r>
          </a:p>
          <a:p>
            <a:pPr marL="713105" lvl="1" indent="-356235">
              <a:spcBef>
                <a:spcPts val="480"/>
              </a:spcBef>
            </a:pPr>
            <a:r>
              <a:rPr lang="en-US" sz="1600" dirty="0"/>
              <a:t>Page 1 question 12c was updated to clarify “gross receipts derived from all sales of intangible property” instead of “gross income derived from a license or property.”</a:t>
            </a:r>
          </a:p>
          <a:p>
            <a:pPr marL="713105" lvl="1" indent="-356235">
              <a:spcBef>
                <a:spcPts val="480"/>
              </a:spcBef>
            </a:pPr>
            <a:r>
              <a:rPr lang="en-US" sz="1600" dirty="0">
                <a:latin typeface="EYInterstate Light"/>
              </a:rPr>
              <a:t>Page 1 question 12d was updated to clarify “the amount of gross receipts from all services … included in FDDEI” instead of gross income.</a:t>
            </a:r>
            <a:endParaRPr lang="en-US" sz="1600" dirty="0"/>
          </a:p>
        </p:txBody>
      </p:sp>
      <p:sp>
        <p:nvSpPr>
          <p:cNvPr id="5" name="Footer Placeholder 4">
            <a:extLst>
              <a:ext uri="{FF2B5EF4-FFF2-40B4-BE49-F238E27FC236}">
                <a16:creationId xmlns:a16="http://schemas.microsoft.com/office/drawing/2014/main" id="{6AE54D03-EA3D-4712-AF85-784D0293DF6F}"/>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46759542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a:xfrm>
            <a:off x="803275" y="1427163"/>
            <a:ext cx="3899354" cy="860425"/>
          </a:xfrm>
        </p:spPr>
        <p:txBody>
          <a:bodyPr/>
          <a:lstStyle/>
          <a:p>
            <a:pPr lvl="0"/>
            <a:r>
              <a:rPr lang="en-US" noProof="0" dirty="0"/>
              <a:t>Schedules K-2 and K-3 </a:t>
            </a:r>
          </a:p>
          <a:p>
            <a:endParaRPr lang="en-US" dirty="0"/>
          </a:p>
        </p:txBody>
      </p:sp>
      <p:sp>
        <p:nvSpPr>
          <p:cNvPr id="4" name="Footer Placeholder 4">
            <a:extLst>
              <a:ext uri="{FF2B5EF4-FFF2-40B4-BE49-F238E27FC236}">
                <a16:creationId xmlns:a16="http://schemas.microsoft.com/office/drawing/2014/main" id="{1ADD8258-3ECB-48F4-B7BB-50597B886360}"/>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2871375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Disclaimer</a:t>
            </a:r>
          </a:p>
        </p:txBody>
      </p:sp>
      <p:sp>
        <p:nvSpPr>
          <p:cNvPr id="7" name="Content Placeholder 6">
            <a:extLst>
              <a:ext uri="{FF2B5EF4-FFF2-40B4-BE49-F238E27FC236}">
                <a16:creationId xmlns:a16="http://schemas.microsoft.com/office/drawing/2014/main" id="{30D40E92-9B9B-446E-9E0F-1656B26EA09B}"/>
              </a:ext>
            </a:extLst>
          </p:cNvPr>
          <p:cNvSpPr>
            <a:spLocks noGrp="1"/>
          </p:cNvSpPr>
          <p:nvPr>
            <p:ph idx="1"/>
          </p:nvPr>
        </p:nvSpPr>
        <p:spPr/>
        <p:txBody>
          <a:bodyPr/>
          <a:lstStyle/>
          <a:p>
            <a:pPr>
              <a:spcBef>
                <a:spcPts val="600"/>
              </a:spcBef>
            </a:pPr>
            <a:r>
              <a:rPr lang="en-US" sz="1800" dirty="0"/>
              <a:t>The views expressed by the presenters are not necessarily those of Ernst &amp; Young LLP or other members of the global EY organization.</a:t>
            </a:r>
          </a:p>
          <a:p>
            <a:pPr>
              <a:spcBef>
                <a:spcPts val="600"/>
              </a:spcBef>
            </a:pPr>
            <a:r>
              <a:rPr lang="en-US" sz="1800" dirty="0"/>
              <a:t>These slides are for educational purposes only and are not intended to be relied upon as accounting, tax or other professional advice. Please refer to your advisors for specific advice.</a:t>
            </a:r>
          </a:p>
          <a:p>
            <a:pPr>
              <a:spcBef>
                <a:spcPts val="600"/>
              </a:spcBef>
            </a:pPr>
            <a:r>
              <a:rPr lang="en-US" sz="1800" dirty="0"/>
              <a:t>EY refers to the global organization, and may refer to one or more, of the member firms of </a:t>
            </a:r>
            <a:br>
              <a:rPr lang="en-US" sz="1800" dirty="0"/>
            </a:br>
            <a:r>
              <a:rPr lang="en-US" sz="1800" dirty="0"/>
              <a:t>Ernst &amp; Young Global Limited, each of which is a separate legal entity. Ernst &amp; Young LLP is a client-serving member firm of Ernst &amp; Young Global Limited operating in the US.</a:t>
            </a:r>
          </a:p>
          <a:p>
            <a:pPr>
              <a:spcBef>
                <a:spcPts val="600"/>
              </a:spcBef>
            </a:pPr>
            <a:r>
              <a:rPr lang="en-US" sz="1800" dirty="0"/>
              <a:t>This presentation is © 2023 Ernst &amp; Young LLP. All Rights Reserved. No part of this document may be reproduced, transmitted or otherwise distributed in any form or by any means, electronic or mechanical, including by photocopying, facsimile transmission, recording, rekeying, or using any information storage and retrieval system, without written permission from Ernst &amp; Young LLP. Any reproduction, transmission or distribution of this form or any of the material herein is prohibited and is in violation of US and international law. Ernst &amp; Young LLP expressly disclaims any liability in connection with use of this presentation or its contents by any third party.</a:t>
            </a:r>
          </a:p>
          <a:p>
            <a:endParaRPr lang="en-US" sz="1800" dirty="0"/>
          </a:p>
        </p:txBody>
      </p:sp>
      <p:sp>
        <p:nvSpPr>
          <p:cNvPr id="5" name="Footer Placeholder 4">
            <a:extLst>
              <a:ext uri="{FF2B5EF4-FFF2-40B4-BE49-F238E27FC236}">
                <a16:creationId xmlns:a16="http://schemas.microsoft.com/office/drawing/2014/main" id="{E6F6C345-37AE-4C85-B083-B14D5F5CA4ED}"/>
              </a:ext>
            </a:extLst>
          </p:cNvPr>
          <p:cNvSpPr>
            <a:spLocks noGrp="1"/>
          </p:cNvSpPr>
          <p:nvPr>
            <p:ph type="ftr" sz="quarter" idx="11"/>
          </p:nvPr>
        </p:nvSpPr>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1A9D-E8D4-432D-AA9C-5E1A17327441}"/>
              </a:ext>
            </a:extLst>
          </p:cNvPr>
          <p:cNvSpPr>
            <a:spLocks noGrp="1"/>
          </p:cNvSpPr>
          <p:nvPr>
            <p:ph type="title"/>
          </p:nvPr>
        </p:nvSpPr>
        <p:spPr/>
        <p:txBody>
          <a:bodyPr/>
          <a:lstStyle/>
          <a:p>
            <a:r>
              <a:rPr lang="en-US" dirty="0"/>
              <a:t>What we heard: Schedules K-2 and K-3 (2021 filing season)</a:t>
            </a:r>
          </a:p>
        </p:txBody>
      </p:sp>
      <p:sp>
        <p:nvSpPr>
          <p:cNvPr id="6" name="Content Placeholder 5">
            <a:extLst>
              <a:ext uri="{FF2B5EF4-FFF2-40B4-BE49-F238E27FC236}">
                <a16:creationId xmlns:a16="http://schemas.microsoft.com/office/drawing/2014/main" id="{D27171B1-BD6B-461E-8DC5-366A4D6C341F}"/>
              </a:ext>
            </a:extLst>
          </p:cNvPr>
          <p:cNvSpPr>
            <a:spLocks noGrp="1"/>
          </p:cNvSpPr>
          <p:nvPr>
            <p:ph idx="1"/>
          </p:nvPr>
        </p:nvSpPr>
        <p:spPr/>
        <p:txBody>
          <a:bodyPr/>
          <a:lstStyle/>
          <a:p>
            <a:pPr lvl="0">
              <a:spcAft>
                <a:spcPts val="600"/>
              </a:spcAft>
            </a:pPr>
            <a:r>
              <a:rPr lang="en-US" dirty="0"/>
              <a:t>Background to the 2021 K2 and K3 schedules includes:</a:t>
            </a:r>
          </a:p>
          <a:p>
            <a:pPr lvl="1">
              <a:spcAft>
                <a:spcPts val="600"/>
              </a:spcAft>
            </a:pPr>
            <a:r>
              <a:rPr lang="en-US" dirty="0"/>
              <a:t>Standardized format allows the IRS to perform data analytics</a:t>
            </a:r>
          </a:p>
          <a:p>
            <a:pPr lvl="1">
              <a:spcAft>
                <a:spcPts val="600"/>
              </a:spcAft>
            </a:pPr>
            <a:r>
              <a:rPr lang="en-US" dirty="0"/>
              <a:t>Direct IRS resources (select/not select returns)</a:t>
            </a:r>
          </a:p>
          <a:p>
            <a:pPr lvl="1">
              <a:spcAft>
                <a:spcPts val="600"/>
              </a:spcAft>
            </a:pPr>
            <a:r>
              <a:rPr lang="en-US" dirty="0"/>
              <a:t>Better understanding/transparency to partnership operations</a:t>
            </a:r>
          </a:p>
          <a:p>
            <a:pPr lvl="0">
              <a:spcAft>
                <a:spcPts val="600"/>
              </a:spcAft>
            </a:pPr>
            <a:r>
              <a:rPr lang="en-US" dirty="0"/>
              <a:t>Throughout the season, FAQs and clarifications were issued.</a:t>
            </a:r>
          </a:p>
          <a:p>
            <a:pPr>
              <a:spcAft>
                <a:spcPts val="600"/>
              </a:spcAft>
            </a:pPr>
            <a:r>
              <a:rPr lang="en-US" dirty="0"/>
              <a:t>Penalty Notice 2021-39 provided relief during the transition period.</a:t>
            </a:r>
          </a:p>
          <a:p>
            <a:pPr lvl="0">
              <a:spcAft>
                <a:spcPts val="600"/>
              </a:spcAft>
            </a:pPr>
            <a:r>
              <a:rPr lang="en-US" dirty="0"/>
              <a:t>PDF attachments for Schedules K2 and K3 were allowed.</a:t>
            </a:r>
          </a:p>
          <a:p>
            <a:pPr>
              <a:spcAft>
                <a:spcPts val="600"/>
              </a:spcAft>
            </a:pPr>
            <a:endParaRPr lang="en-US" dirty="0"/>
          </a:p>
          <a:p>
            <a:pPr>
              <a:spcAft>
                <a:spcPts val="600"/>
              </a:spcAft>
            </a:pPr>
            <a:endParaRPr lang="en-US" dirty="0"/>
          </a:p>
        </p:txBody>
      </p:sp>
      <p:sp>
        <p:nvSpPr>
          <p:cNvPr id="7" name="Footer Placeholder 4">
            <a:extLst>
              <a:ext uri="{FF2B5EF4-FFF2-40B4-BE49-F238E27FC236}">
                <a16:creationId xmlns:a16="http://schemas.microsoft.com/office/drawing/2014/main" id="{6AF4EA90-241F-40CB-820E-2AF99B98EE27}"/>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368291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1A9D-E8D4-432D-AA9C-5E1A17327441}"/>
              </a:ext>
            </a:extLst>
          </p:cNvPr>
          <p:cNvSpPr>
            <a:spLocks noGrp="1"/>
          </p:cNvSpPr>
          <p:nvPr>
            <p:ph type="title"/>
          </p:nvPr>
        </p:nvSpPr>
        <p:spPr/>
        <p:txBody>
          <a:bodyPr/>
          <a:lstStyle/>
          <a:p>
            <a:r>
              <a:rPr lang="en-US" dirty="0"/>
              <a:t>Schedules K-2 and K-3 (2022 filing season)</a:t>
            </a:r>
          </a:p>
        </p:txBody>
      </p:sp>
      <p:sp>
        <p:nvSpPr>
          <p:cNvPr id="6" name="Content Placeholder 5">
            <a:extLst>
              <a:ext uri="{FF2B5EF4-FFF2-40B4-BE49-F238E27FC236}">
                <a16:creationId xmlns:a16="http://schemas.microsoft.com/office/drawing/2014/main" id="{D27171B1-BD6B-461E-8DC5-366A4D6C341F}"/>
              </a:ext>
            </a:extLst>
          </p:cNvPr>
          <p:cNvSpPr>
            <a:spLocks noGrp="1"/>
          </p:cNvSpPr>
          <p:nvPr>
            <p:ph idx="1"/>
          </p:nvPr>
        </p:nvSpPr>
        <p:spPr/>
        <p:txBody>
          <a:bodyPr/>
          <a:lstStyle/>
          <a:p>
            <a:pPr lvl="0">
              <a:spcAft>
                <a:spcPts val="600"/>
              </a:spcAft>
            </a:pPr>
            <a:r>
              <a:rPr lang="en-US" dirty="0"/>
              <a:t>Notice 2021-39 relief will not be available for tax year (TY) 2022.</a:t>
            </a:r>
          </a:p>
          <a:p>
            <a:pPr lvl="0">
              <a:spcAft>
                <a:spcPts val="600"/>
              </a:spcAft>
            </a:pPr>
            <a:r>
              <a:rPr lang="en-US" dirty="0"/>
              <a:t>All the FAQs have been updated for the 2022 filing season.</a:t>
            </a:r>
          </a:p>
          <a:p>
            <a:pPr lvl="0">
              <a:spcAft>
                <a:spcPts val="600"/>
              </a:spcAft>
            </a:pPr>
            <a:r>
              <a:rPr lang="en-US" dirty="0"/>
              <a:t>Schedules K-2 and K-3 will have an e-file schema.</a:t>
            </a:r>
          </a:p>
          <a:p>
            <a:pPr lvl="0">
              <a:spcAft>
                <a:spcPts val="600"/>
              </a:spcAft>
            </a:pPr>
            <a:r>
              <a:rPr lang="en-US" dirty="0"/>
              <a:t>Updated instructions are in connection with updates to Forms 1116/1118.</a:t>
            </a:r>
          </a:p>
          <a:p>
            <a:pPr>
              <a:spcAft>
                <a:spcPts val="600"/>
              </a:spcAft>
            </a:pPr>
            <a:endParaRPr lang="en-US" dirty="0"/>
          </a:p>
          <a:p>
            <a:pPr>
              <a:spcAft>
                <a:spcPts val="600"/>
              </a:spcAft>
            </a:pPr>
            <a:endParaRPr lang="en-US" dirty="0"/>
          </a:p>
        </p:txBody>
      </p:sp>
      <p:sp>
        <p:nvSpPr>
          <p:cNvPr id="7" name="Footer Placeholder 4">
            <a:extLst>
              <a:ext uri="{FF2B5EF4-FFF2-40B4-BE49-F238E27FC236}">
                <a16:creationId xmlns:a16="http://schemas.microsoft.com/office/drawing/2014/main" id="{DC360F10-B67A-4DA9-93DD-9B2A3EA38E52}"/>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971476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9FE9D-1EEC-4E71-9FC4-05CEF34DEA46}"/>
              </a:ext>
            </a:extLst>
          </p:cNvPr>
          <p:cNvSpPr>
            <a:spLocks noGrp="1"/>
          </p:cNvSpPr>
          <p:nvPr>
            <p:ph type="title"/>
          </p:nvPr>
        </p:nvSpPr>
        <p:spPr>
          <a:xfrm>
            <a:off x="522830" y="288552"/>
            <a:ext cx="10978515" cy="590400"/>
          </a:xfrm>
        </p:spPr>
        <p:txBody>
          <a:bodyPr/>
          <a:lstStyle/>
          <a:p>
            <a:r>
              <a:rPr lang="en-US" dirty="0">
                <a:solidFill>
                  <a:srgbClr val="FF0000"/>
                </a:solidFill>
                <a:latin typeface="EYInterstate Light"/>
                <a:cs typeface="Arial"/>
              </a:rPr>
              <a:t> </a:t>
            </a:r>
            <a:r>
              <a:rPr lang="en-US" dirty="0">
                <a:latin typeface="EYInterstate Light"/>
                <a:cs typeface="Arial"/>
              </a:rPr>
              <a:t>Schedules K-2 and K-3 changes from 2021 to 2022 forms </a:t>
            </a:r>
            <a:endParaRPr lang="en-US" dirty="0"/>
          </a:p>
        </p:txBody>
      </p:sp>
      <p:graphicFrame>
        <p:nvGraphicFramePr>
          <p:cNvPr id="9" name="Table 12">
            <a:extLst>
              <a:ext uri="{FF2B5EF4-FFF2-40B4-BE49-F238E27FC236}">
                <a16:creationId xmlns:a16="http://schemas.microsoft.com/office/drawing/2014/main" id="{635E2659-FA48-44F2-AB4A-5C6B8681278B}"/>
              </a:ext>
            </a:extLst>
          </p:cNvPr>
          <p:cNvGraphicFramePr>
            <a:graphicFrameLocks/>
          </p:cNvGraphicFramePr>
          <p:nvPr>
            <p:extLst>
              <p:ext uri="{D42A27DB-BD31-4B8C-83A1-F6EECF244321}">
                <p14:modId xmlns:p14="http://schemas.microsoft.com/office/powerpoint/2010/main" val="2896839138"/>
              </p:ext>
            </p:extLst>
          </p:nvPr>
        </p:nvGraphicFramePr>
        <p:xfrm>
          <a:off x="617222" y="1054273"/>
          <a:ext cx="10978517" cy="4909977"/>
        </p:xfrm>
        <a:graphic>
          <a:graphicData uri="http://schemas.openxmlformats.org/drawingml/2006/table">
            <a:tbl>
              <a:tblPr firstRow="1" bandRow="1">
                <a:tableStyleId>{073A0DAA-6AF3-43AB-8588-CEC1D06C72B9}</a:tableStyleId>
              </a:tblPr>
              <a:tblGrid>
                <a:gridCol w="2005398">
                  <a:extLst>
                    <a:ext uri="{9D8B030D-6E8A-4147-A177-3AD203B41FA5}">
                      <a16:colId xmlns:a16="http://schemas.microsoft.com/office/drawing/2014/main" val="2152492882"/>
                    </a:ext>
                  </a:extLst>
                </a:gridCol>
                <a:gridCol w="3978851">
                  <a:extLst>
                    <a:ext uri="{9D8B030D-6E8A-4147-A177-3AD203B41FA5}">
                      <a16:colId xmlns:a16="http://schemas.microsoft.com/office/drawing/2014/main" val="178928292"/>
                    </a:ext>
                  </a:extLst>
                </a:gridCol>
                <a:gridCol w="4994268">
                  <a:extLst>
                    <a:ext uri="{9D8B030D-6E8A-4147-A177-3AD203B41FA5}">
                      <a16:colId xmlns:a16="http://schemas.microsoft.com/office/drawing/2014/main" val="1215422258"/>
                    </a:ext>
                  </a:extLst>
                </a:gridCol>
              </a:tblGrid>
              <a:tr h="608749">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r>
                        <a:rPr lang="en-US" sz="1600" b="1" kern="1200" dirty="0">
                          <a:solidFill>
                            <a:schemeClr val="bg1"/>
                          </a:solidFill>
                          <a:latin typeface="+mj-lt"/>
                        </a:rPr>
                        <a:t>Schedules</a:t>
                      </a:r>
                      <a:r>
                        <a:rPr lang="en-US" sz="1600" dirty="0">
                          <a:solidFill>
                            <a:schemeClr val="bg1"/>
                          </a:solidFill>
                          <a:latin typeface="+mj-lt"/>
                        </a:rPr>
                        <a:t> K-2 and K-3 Part </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solidFill>
                      <a:schemeClr val="tx2"/>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r>
                        <a:rPr lang="en-US" sz="1600" dirty="0">
                          <a:solidFill>
                            <a:schemeClr val="bg1"/>
                          </a:solidFill>
                          <a:latin typeface="+mj-lt"/>
                        </a:rPr>
                        <a:t>Description</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solidFill>
                      <a:schemeClr val="tx2"/>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r>
                        <a:rPr lang="en-US" sz="1600" dirty="0">
                          <a:solidFill>
                            <a:schemeClr val="bg1"/>
                          </a:solidFill>
                          <a:latin typeface="+mj-lt"/>
                        </a:rPr>
                        <a:t>Form changes from 2021 to 2022</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solidFill>
                      <a:schemeClr val="tx2"/>
                    </a:solidFill>
                  </a:tcPr>
                </a:tc>
                <a:extLst>
                  <a:ext uri="{0D108BD9-81ED-4DB2-BD59-A6C34878D82A}">
                    <a16:rowId xmlns:a16="http://schemas.microsoft.com/office/drawing/2014/main" val="3629913320"/>
                  </a:ext>
                </a:extLst>
              </a:tr>
              <a:tr h="324569">
                <a:tc>
                  <a:txBody>
                    <a:bodyPr/>
                    <a:lstStyle/>
                    <a:p>
                      <a:r>
                        <a:rPr lang="en-US" sz="1600" b="1" dirty="0">
                          <a:solidFill>
                            <a:schemeClr val="bg1"/>
                          </a:solidFill>
                          <a:latin typeface="+mn-lt"/>
                        </a:rPr>
                        <a:t>8865 K-2 Header</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latin typeface="+mn-lt"/>
                        </a:rPr>
                        <a:t>General</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latin typeface="+mn-lt"/>
                        </a:rPr>
                        <a:t>Reference ID number has been added.</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3489476005"/>
                  </a:ext>
                </a:extLst>
              </a:tr>
              <a:tr h="1363542">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US" sz="1600" b="1" dirty="0">
                          <a:solidFill>
                            <a:schemeClr val="bg1"/>
                          </a:solidFill>
                          <a:latin typeface="+mn-lt"/>
                        </a:rPr>
                        <a:t>Part I</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US" sz="1600" dirty="0">
                          <a:solidFill>
                            <a:schemeClr val="bg1"/>
                          </a:solidFill>
                          <a:latin typeface="+mn-lt"/>
                        </a:rPr>
                        <a:t>Partnership’s other current year international information</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US" sz="1600" dirty="0">
                          <a:solidFill>
                            <a:schemeClr val="bg1"/>
                          </a:solidFill>
                          <a:latin typeface="+mn-lt"/>
                        </a:rPr>
                        <a:t>New part I, Box 12 </a:t>
                      </a:r>
                      <a:r>
                        <a:rPr lang="en-US" sz="1600" kern="1200" dirty="0">
                          <a:solidFill>
                            <a:schemeClr val="bg1"/>
                          </a:solidFill>
                          <a:effectLst/>
                          <a:latin typeface="+mn-lt"/>
                        </a:rPr>
                        <a:t>to report additional 8865 information that may be needed for certain investors. On Sch K-2, Box 12 is reserved as it would not apply at the entity level. TY 2021 Box 12 (other international items) pushed to Box 13.</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3785219280"/>
                  </a:ext>
                </a:extLst>
              </a:tr>
              <a:tr h="608749">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US" sz="1600" b="1" dirty="0">
                          <a:solidFill>
                            <a:schemeClr val="bg1"/>
                          </a:solidFill>
                          <a:latin typeface="+mn-lt"/>
                        </a:rPr>
                        <a:t>Part II</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US" sz="1600" dirty="0">
                          <a:solidFill>
                            <a:schemeClr val="bg1"/>
                          </a:solidFill>
                          <a:latin typeface="+mn-lt"/>
                        </a:rPr>
                        <a:t>Foreign tax credit limitation (two sections)</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US" sz="1600" dirty="0">
                          <a:solidFill>
                            <a:schemeClr val="bg1"/>
                          </a:solidFill>
                          <a:latin typeface="+mn-lt"/>
                        </a:rPr>
                        <a:t>No changes.</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2382061971"/>
                  </a:ext>
                </a:extLst>
              </a:tr>
              <a:tr h="867469">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US" sz="1600" b="1" dirty="0">
                          <a:solidFill>
                            <a:schemeClr val="bg1"/>
                          </a:solidFill>
                          <a:latin typeface="+mn-lt"/>
                        </a:rPr>
                        <a:t>Part III</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US" sz="1600" dirty="0">
                          <a:solidFill>
                            <a:schemeClr val="bg1"/>
                          </a:solidFill>
                          <a:latin typeface="+mn-lt"/>
                        </a:rPr>
                        <a:t>Other information for preparation of Forms 1116 or 1118 (five sections)</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US" sz="1600" dirty="0">
                          <a:solidFill>
                            <a:schemeClr val="bg1"/>
                          </a:solidFill>
                          <a:latin typeface="+mn-lt"/>
                        </a:rPr>
                        <a:t>Section 4 has some new check boxes under Line 3 —foreign tax redeterminations for “Contested Tax.”</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3407708713"/>
                  </a:ext>
                </a:extLst>
              </a:tr>
              <a:tr h="1126188">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US" sz="1600" b="1" dirty="0">
                          <a:solidFill>
                            <a:schemeClr val="bg1"/>
                          </a:solidFill>
                          <a:latin typeface="+mn-lt"/>
                        </a:rPr>
                        <a:t>Part IV</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US" sz="1600" dirty="0">
                          <a:solidFill>
                            <a:schemeClr val="bg1"/>
                          </a:solidFill>
                          <a:latin typeface="+mn-lt"/>
                        </a:rPr>
                        <a:t>Information on partners’ Section 250 deduction with respect to FDII (three sections)</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r>
                        <a:rPr lang="en-US" sz="1600" dirty="0">
                          <a:solidFill>
                            <a:schemeClr val="bg1"/>
                          </a:solidFill>
                          <a:latin typeface="+mn-lt"/>
                        </a:rPr>
                        <a:t>No changes.</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9993829"/>
                  </a:ext>
                </a:extLst>
              </a:tr>
            </a:tbl>
          </a:graphicData>
        </a:graphic>
      </p:graphicFrame>
      <p:sp>
        <p:nvSpPr>
          <p:cNvPr id="6" name="Footer Placeholder 4">
            <a:extLst>
              <a:ext uri="{FF2B5EF4-FFF2-40B4-BE49-F238E27FC236}">
                <a16:creationId xmlns:a16="http://schemas.microsoft.com/office/drawing/2014/main" id="{EB50F920-DA39-4819-A25E-466D3AE00378}"/>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928035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9FE9D-1EEC-4E71-9FC4-05CEF34DEA46}"/>
              </a:ext>
            </a:extLst>
          </p:cNvPr>
          <p:cNvSpPr>
            <a:spLocks noGrp="1"/>
          </p:cNvSpPr>
          <p:nvPr>
            <p:ph type="title"/>
          </p:nvPr>
        </p:nvSpPr>
        <p:spPr>
          <a:xfrm>
            <a:off x="522830" y="294200"/>
            <a:ext cx="10978515" cy="590400"/>
          </a:xfrm>
        </p:spPr>
        <p:txBody>
          <a:bodyPr/>
          <a:lstStyle/>
          <a:p>
            <a:r>
              <a:rPr lang="en-US" dirty="0"/>
              <a:t> Schedules K-2 and K-3 changes from 2021 to 2022 forms </a:t>
            </a:r>
          </a:p>
        </p:txBody>
      </p:sp>
      <p:graphicFrame>
        <p:nvGraphicFramePr>
          <p:cNvPr id="6" name="Table 12">
            <a:extLst>
              <a:ext uri="{FF2B5EF4-FFF2-40B4-BE49-F238E27FC236}">
                <a16:creationId xmlns:a16="http://schemas.microsoft.com/office/drawing/2014/main" id="{DFBEC7D0-6A43-4AD3-B081-F5B1ECED59EC}"/>
              </a:ext>
            </a:extLst>
          </p:cNvPr>
          <p:cNvGraphicFramePr>
            <a:graphicFrameLocks noGrp="1"/>
          </p:cNvGraphicFramePr>
          <p:nvPr>
            <p:ph idx="1"/>
            <p:extLst>
              <p:ext uri="{D42A27DB-BD31-4B8C-83A1-F6EECF244321}">
                <p14:modId xmlns:p14="http://schemas.microsoft.com/office/powerpoint/2010/main" val="1919637991"/>
              </p:ext>
            </p:extLst>
          </p:nvPr>
        </p:nvGraphicFramePr>
        <p:xfrm>
          <a:off x="609600" y="1057854"/>
          <a:ext cx="10971212" cy="5029202"/>
        </p:xfrm>
        <a:graphic>
          <a:graphicData uri="http://schemas.openxmlformats.org/drawingml/2006/table">
            <a:tbl>
              <a:tblPr firstRow="1" bandRow="1">
                <a:tableStyleId>{073A0DAA-6AF3-43AB-8588-CEC1D06C72B9}</a:tableStyleId>
              </a:tblPr>
              <a:tblGrid>
                <a:gridCol w="2041626">
                  <a:extLst>
                    <a:ext uri="{9D8B030D-6E8A-4147-A177-3AD203B41FA5}">
                      <a16:colId xmlns:a16="http://schemas.microsoft.com/office/drawing/2014/main" val="2152492882"/>
                    </a:ext>
                  </a:extLst>
                </a:gridCol>
                <a:gridCol w="3900175">
                  <a:extLst>
                    <a:ext uri="{9D8B030D-6E8A-4147-A177-3AD203B41FA5}">
                      <a16:colId xmlns:a16="http://schemas.microsoft.com/office/drawing/2014/main" val="178928292"/>
                    </a:ext>
                  </a:extLst>
                </a:gridCol>
                <a:gridCol w="5029411">
                  <a:extLst>
                    <a:ext uri="{9D8B030D-6E8A-4147-A177-3AD203B41FA5}">
                      <a16:colId xmlns:a16="http://schemas.microsoft.com/office/drawing/2014/main" val="1215422258"/>
                    </a:ext>
                  </a:extLst>
                </a:gridCol>
              </a:tblGrid>
              <a:tr h="605482">
                <a:tc>
                  <a:txBody>
                    <a:bodyPr/>
                    <a:lstStyle/>
                    <a:p>
                      <a:r>
                        <a:rPr lang="en-US" sz="1600" dirty="0">
                          <a:solidFill>
                            <a:schemeClr val="bg1"/>
                          </a:solidFill>
                        </a:rPr>
                        <a:t>Schedules K-2 and K-3 Part</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solidFill>
                      <a:schemeClr val="tx2"/>
                    </a:solidFill>
                  </a:tcPr>
                </a:tc>
                <a:tc>
                  <a:txBody>
                    <a:bodyPr/>
                    <a:lstStyle/>
                    <a:p>
                      <a:r>
                        <a:rPr lang="en-US" sz="1600" dirty="0">
                          <a:solidFill>
                            <a:schemeClr val="bg1"/>
                          </a:solidFill>
                        </a:rPr>
                        <a:t>Description</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solidFill>
                      <a:schemeClr val="tx2"/>
                    </a:solidFill>
                  </a:tcPr>
                </a:tc>
                <a:tc>
                  <a:txBody>
                    <a:bodyPr/>
                    <a:lstStyle/>
                    <a:p>
                      <a:r>
                        <a:rPr lang="en-US" sz="1600" dirty="0">
                          <a:solidFill>
                            <a:schemeClr val="bg1"/>
                          </a:solidFill>
                        </a:rPr>
                        <a:t>Form changes from 2021 to 2022</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solidFill>
                      <a:schemeClr val="tx2"/>
                    </a:solidFill>
                  </a:tcPr>
                </a:tc>
                <a:extLst>
                  <a:ext uri="{0D108BD9-81ED-4DB2-BD59-A6C34878D82A}">
                    <a16:rowId xmlns:a16="http://schemas.microsoft.com/office/drawing/2014/main" val="3629913320"/>
                  </a:ext>
                </a:extLst>
              </a:tr>
              <a:tr h="605482">
                <a:tc>
                  <a:txBody>
                    <a:bodyPr/>
                    <a:lstStyle/>
                    <a:p>
                      <a:r>
                        <a:rPr lang="en-US" sz="1600" b="1" dirty="0">
                          <a:solidFill>
                            <a:schemeClr val="bg1"/>
                          </a:solidFill>
                        </a:rPr>
                        <a:t>Part V</a:t>
                      </a:r>
                      <a:endParaRPr lang="en-US" sz="1600" b="1"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rPr>
                        <a:t>Distributions from foreign corporations to partnership</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rPr>
                        <a:t>No changes.</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3785219280"/>
                  </a:ext>
                </a:extLst>
              </a:tr>
              <a:tr h="864974">
                <a:tc>
                  <a:txBody>
                    <a:bodyPr/>
                    <a:lstStyle/>
                    <a:p>
                      <a:r>
                        <a:rPr lang="en-US" sz="1600" b="1" dirty="0">
                          <a:solidFill>
                            <a:schemeClr val="bg1"/>
                          </a:solidFill>
                        </a:rPr>
                        <a:t>Part VI</a:t>
                      </a:r>
                      <a:endParaRPr lang="en-US" sz="1600" b="1"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rPr>
                        <a:t>Information on partners’ Section 951(a)(1) and Section 951A inclusions</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rPr>
                        <a:t>No changes.</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2382061971"/>
                  </a:ext>
                </a:extLst>
              </a:tr>
              <a:tr h="790829">
                <a:tc>
                  <a:txBody>
                    <a:bodyPr/>
                    <a:lstStyle/>
                    <a:p>
                      <a:r>
                        <a:rPr lang="en-US" sz="1600" b="1" dirty="0">
                          <a:solidFill>
                            <a:schemeClr val="bg1"/>
                          </a:solidFill>
                        </a:rPr>
                        <a:t>Part VII</a:t>
                      </a:r>
                      <a:endParaRPr lang="en-US" sz="1600" b="1"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rPr>
                        <a:t>Information to complete Form 8621 (two sections)</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rPr>
                        <a:t>No changes.</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3407708713"/>
                  </a:ext>
                </a:extLst>
              </a:tr>
              <a:tr h="1124466">
                <a:tc>
                  <a:txBody>
                    <a:bodyPr/>
                    <a:lstStyle/>
                    <a:p>
                      <a:r>
                        <a:rPr lang="en-US" sz="1600" b="1" dirty="0">
                          <a:solidFill>
                            <a:schemeClr val="bg1"/>
                          </a:solidFill>
                        </a:rPr>
                        <a:t>Part VIII</a:t>
                      </a:r>
                    </a:p>
                    <a:p>
                      <a:endParaRPr lang="en-US" sz="1600" b="1"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rPr>
                        <a:t>Partnership’s interest in foreign corporation income (Section 960)</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rPr>
                        <a:t>New Line (f) for Other was added. This additional line shifted all lines down a line. Column (iii)-Partners’ share of Average Assets value turned into “Reserved.”</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9993829"/>
                  </a:ext>
                </a:extLst>
              </a:tr>
              <a:tr h="1037969">
                <a:tc>
                  <a:txBody>
                    <a:bodyPr/>
                    <a:lstStyle/>
                    <a:p>
                      <a:r>
                        <a:rPr lang="en-US" sz="1600" b="1" dirty="0">
                          <a:solidFill>
                            <a:schemeClr val="bg1"/>
                          </a:solidFill>
                        </a:rPr>
                        <a:t>Part IX- </a:t>
                      </a:r>
                    </a:p>
                    <a:p>
                      <a:r>
                        <a:rPr lang="en-US" sz="1600" b="1" dirty="0">
                          <a:solidFill>
                            <a:schemeClr val="bg1"/>
                          </a:solidFill>
                        </a:rPr>
                        <a:t>(Part VIII on the 8865)</a:t>
                      </a:r>
                      <a:endParaRPr lang="en-US" sz="1600" b="1"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rPr>
                        <a:t>Partners’ information for base erosion and anti-abuse tax (Section 59A) (two sections)</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rPr>
                        <a:t>No changes.</a:t>
                      </a:r>
                      <a:endParaRPr lang="en-US" sz="1600" dirty="0">
                        <a:solidFill>
                          <a:schemeClr val="bg1"/>
                        </a:solidFill>
                        <a:latin typeface="+mn-lt"/>
                      </a:endParaRP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1805494361"/>
                  </a:ext>
                </a:extLst>
              </a:tr>
            </a:tbl>
          </a:graphicData>
        </a:graphic>
      </p:graphicFrame>
      <p:sp>
        <p:nvSpPr>
          <p:cNvPr id="7" name="Footer Placeholder 4">
            <a:extLst>
              <a:ext uri="{FF2B5EF4-FFF2-40B4-BE49-F238E27FC236}">
                <a16:creationId xmlns:a16="http://schemas.microsoft.com/office/drawing/2014/main" id="{16F1985E-0A72-418D-BF8C-2DA7A8803757}"/>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4012644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9FE9D-1EEC-4E71-9FC4-05CEF34DEA46}"/>
              </a:ext>
            </a:extLst>
          </p:cNvPr>
          <p:cNvSpPr>
            <a:spLocks noGrp="1"/>
          </p:cNvSpPr>
          <p:nvPr>
            <p:ph type="title"/>
          </p:nvPr>
        </p:nvSpPr>
        <p:spPr>
          <a:xfrm>
            <a:off x="522830" y="294200"/>
            <a:ext cx="10978515" cy="590400"/>
          </a:xfrm>
        </p:spPr>
        <p:txBody>
          <a:bodyPr/>
          <a:lstStyle/>
          <a:p>
            <a:r>
              <a:rPr lang="en-US" dirty="0"/>
              <a:t> Schedules K-2 and K-3 changes from 2021 to 2022 forms </a:t>
            </a:r>
          </a:p>
        </p:txBody>
      </p:sp>
      <p:graphicFrame>
        <p:nvGraphicFramePr>
          <p:cNvPr id="8" name="Table 12">
            <a:extLst>
              <a:ext uri="{FF2B5EF4-FFF2-40B4-BE49-F238E27FC236}">
                <a16:creationId xmlns:a16="http://schemas.microsoft.com/office/drawing/2014/main" id="{B99A54C5-FF67-48CB-BB2B-9C6F7C4D1E5A}"/>
              </a:ext>
            </a:extLst>
          </p:cNvPr>
          <p:cNvGraphicFramePr>
            <a:graphicFrameLocks noGrp="1"/>
          </p:cNvGraphicFramePr>
          <p:nvPr>
            <p:ph idx="1"/>
            <p:extLst>
              <p:ext uri="{D42A27DB-BD31-4B8C-83A1-F6EECF244321}">
                <p14:modId xmlns:p14="http://schemas.microsoft.com/office/powerpoint/2010/main" val="3466999647"/>
              </p:ext>
            </p:extLst>
          </p:nvPr>
        </p:nvGraphicFramePr>
        <p:xfrm>
          <a:off x="609600" y="1057854"/>
          <a:ext cx="10971213" cy="3689727"/>
        </p:xfrm>
        <a:graphic>
          <a:graphicData uri="http://schemas.openxmlformats.org/drawingml/2006/table">
            <a:tbl>
              <a:tblPr firstRow="1" bandRow="1">
                <a:tableStyleId>{073A0DAA-6AF3-43AB-8588-CEC1D06C72B9}</a:tableStyleId>
              </a:tblPr>
              <a:tblGrid>
                <a:gridCol w="2244111">
                  <a:extLst>
                    <a:ext uri="{9D8B030D-6E8A-4147-A177-3AD203B41FA5}">
                      <a16:colId xmlns:a16="http://schemas.microsoft.com/office/drawing/2014/main" val="2152492882"/>
                    </a:ext>
                  </a:extLst>
                </a:gridCol>
                <a:gridCol w="3811737">
                  <a:extLst>
                    <a:ext uri="{9D8B030D-6E8A-4147-A177-3AD203B41FA5}">
                      <a16:colId xmlns:a16="http://schemas.microsoft.com/office/drawing/2014/main" val="178928292"/>
                    </a:ext>
                  </a:extLst>
                </a:gridCol>
                <a:gridCol w="4915365">
                  <a:extLst>
                    <a:ext uri="{9D8B030D-6E8A-4147-A177-3AD203B41FA5}">
                      <a16:colId xmlns:a16="http://schemas.microsoft.com/office/drawing/2014/main" val="1215422258"/>
                    </a:ext>
                  </a:extLst>
                </a:gridCol>
              </a:tblGrid>
              <a:tr h="605482">
                <a:tc>
                  <a:txBody>
                    <a:bodyPr/>
                    <a:lstStyle/>
                    <a:p>
                      <a:r>
                        <a:rPr lang="en-US" sz="1600" dirty="0">
                          <a:solidFill>
                            <a:schemeClr val="bg1"/>
                          </a:solidFill>
                          <a:latin typeface="EYInterstate Light (Body)"/>
                        </a:rPr>
                        <a:t>Schedules K-2 and </a:t>
                      </a:r>
                    </a:p>
                    <a:p>
                      <a:r>
                        <a:rPr lang="en-US" sz="1600" dirty="0">
                          <a:solidFill>
                            <a:schemeClr val="bg1"/>
                          </a:solidFill>
                          <a:latin typeface="EYInterstate Light (Body)"/>
                        </a:rPr>
                        <a:t>K-3 Part</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solidFill>
                      <a:schemeClr val="tx2"/>
                    </a:solidFill>
                  </a:tcPr>
                </a:tc>
                <a:tc>
                  <a:txBody>
                    <a:bodyPr/>
                    <a:lstStyle/>
                    <a:p>
                      <a:r>
                        <a:rPr lang="en-US" sz="1600" dirty="0">
                          <a:solidFill>
                            <a:schemeClr val="bg1"/>
                          </a:solidFill>
                          <a:latin typeface="EYInterstate Light (Body)"/>
                        </a:rPr>
                        <a:t>Description</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solidFill>
                      <a:schemeClr val="tx2"/>
                    </a:solidFill>
                  </a:tcPr>
                </a:tc>
                <a:tc>
                  <a:txBody>
                    <a:bodyPr/>
                    <a:lstStyle/>
                    <a:p>
                      <a:r>
                        <a:rPr lang="en-US" sz="1600" dirty="0">
                          <a:solidFill>
                            <a:schemeClr val="bg1"/>
                          </a:solidFill>
                          <a:latin typeface="EYInterstate Light (Body)"/>
                        </a:rPr>
                        <a:t>Form changes from 2021 to 2022</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solidFill>
                      <a:schemeClr val="tx2"/>
                    </a:solidFill>
                  </a:tcPr>
                </a:tc>
                <a:extLst>
                  <a:ext uri="{0D108BD9-81ED-4DB2-BD59-A6C34878D82A}">
                    <a16:rowId xmlns:a16="http://schemas.microsoft.com/office/drawing/2014/main" val="3629913320"/>
                  </a:ext>
                </a:extLst>
              </a:tr>
              <a:tr h="605482">
                <a:tc>
                  <a:txBody>
                    <a:bodyPr/>
                    <a:lstStyle/>
                    <a:p>
                      <a:r>
                        <a:rPr lang="en-US" sz="1600" b="1" dirty="0">
                          <a:solidFill>
                            <a:schemeClr val="bg1"/>
                          </a:solidFill>
                          <a:latin typeface="EYInterstate Light (Body)"/>
                        </a:rPr>
                        <a:t>Part X</a:t>
                      </a:r>
                    </a:p>
                    <a:p>
                      <a:r>
                        <a:rPr lang="en-US" sz="1600" b="1" dirty="0">
                          <a:solidFill>
                            <a:schemeClr val="bg1"/>
                          </a:solidFill>
                          <a:latin typeface="EYInterstate Light (Body)"/>
                        </a:rPr>
                        <a:t>Not on 8865</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latin typeface="EYInterstate Light (Body)"/>
                        </a:rPr>
                        <a:t>Foreign partners’ character and source of income and deductions (four sections)</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latin typeface="EYInterstate Light (Body)"/>
                        </a:rPr>
                        <a:t>No changes.</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3785219280"/>
                  </a:ext>
                </a:extLst>
              </a:tr>
              <a:tr h="864974">
                <a:tc>
                  <a:txBody>
                    <a:bodyPr/>
                    <a:lstStyle/>
                    <a:p>
                      <a:r>
                        <a:rPr lang="en-US" sz="1600" b="1" dirty="0">
                          <a:solidFill>
                            <a:schemeClr val="bg1"/>
                          </a:solidFill>
                          <a:latin typeface="EYInterstate Light (Body)"/>
                        </a:rPr>
                        <a:t>Part XI</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latin typeface="EYInterstate Light (Body)"/>
                        </a:rPr>
                        <a:t>Section 871(m) covered partnerships</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latin typeface="EYInterstate Light (Body)"/>
                        </a:rPr>
                        <a:t>No changes.</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2382061971"/>
                  </a:ext>
                </a:extLst>
              </a:tr>
              <a:tr h="790829">
                <a:tc>
                  <a:txBody>
                    <a:bodyPr/>
                    <a:lstStyle/>
                    <a:p>
                      <a:r>
                        <a:rPr lang="en-US" sz="1600" b="1" dirty="0">
                          <a:solidFill>
                            <a:schemeClr val="bg1"/>
                          </a:solidFill>
                          <a:latin typeface="EYInterstate Light (Body)"/>
                        </a:rPr>
                        <a:t>Part XII</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latin typeface="EYInterstate Light (Body)"/>
                        </a:rPr>
                        <a:t>Reserved</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latin typeface="EYInterstate Light (Body)"/>
                        </a:rPr>
                        <a:t>No changes.</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3407708713"/>
                  </a:ext>
                </a:extLst>
              </a:tr>
              <a:tr h="790829">
                <a:tc>
                  <a:txBody>
                    <a:bodyPr/>
                    <a:lstStyle/>
                    <a:p>
                      <a:r>
                        <a:rPr lang="en-US" sz="1600" b="1" dirty="0">
                          <a:solidFill>
                            <a:schemeClr val="bg1"/>
                          </a:solidFill>
                          <a:latin typeface="EYInterstate Light (Body)"/>
                        </a:rPr>
                        <a:t>Part XIII (form 1065 Schedule K-3 only)</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latin typeface="EYInterstate Light (Body)"/>
                        </a:rPr>
                        <a:t>Foreign partner’s distributive share of deemed sale items on transfer of partnership interest</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tc>
                  <a:txBody>
                    <a:bodyPr/>
                    <a:lstStyle/>
                    <a:p>
                      <a:r>
                        <a:rPr lang="en-US" sz="1600" dirty="0">
                          <a:solidFill>
                            <a:schemeClr val="bg1"/>
                          </a:solidFill>
                          <a:latin typeface="EYInterstate Light (Body)"/>
                        </a:rPr>
                        <a:t>No changes.</a:t>
                      </a:r>
                    </a:p>
                  </a:txBody>
                  <a:tcPr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tcPr>
                </a:tc>
                <a:extLst>
                  <a:ext uri="{0D108BD9-81ED-4DB2-BD59-A6C34878D82A}">
                    <a16:rowId xmlns:a16="http://schemas.microsoft.com/office/drawing/2014/main" val="1598277252"/>
                  </a:ext>
                </a:extLst>
              </a:tr>
            </a:tbl>
          </a:graphicData>
        </a:graphic>
      </p:graphicFrame>
      <p:sp>
        <p:nvSpPr>
          <p:cNvPr id="6" name="Footer Placeholder 4">
            <a:extLst>
              <a:ext uri="{FF2B5EF4-FFF2-40B4-BE49-F238E27FC236}">
                <a16:creationId xmlns:a16="http://schemas.microsoft.com/office/drawing/2014/main" id="{883E992B-461D-4741-B1E4-A54B84A318EF}"/>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849971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marR="0" lvl="0" fontAlgn="auto">
              <a:lnSpc>
                <a:spcPct val="100000"/>
              </a:lnSpc>
              <a:spcAft>
                <a:spcPts val="0"/>
              </a:spcAft>
              <a:tabLst/>
              <a:defRPr/>
            </a:pPr>
            <a:r>
              <a:rPr lang="en-US" dirty="0">
                <a:solidFill>
                  <a:srgbClr val="2E2E38"/>
                </a:solidFill>
                <a:latin typeface="+mj-lt"/>
              </a:rPr>
              <a:t>Form 8990 changes</a:t>
            </a:r>
            <a:endParaRPr lang="en-GB" dirty="0">
              <a:solidFill>
                <a:srgbClr val="2E2E38"/>
              </a:solidFill>
              <a:latin typeface="+mj-lt"/>
            </a:endParaRPr>
          </a:p>
          <a:p>
            <a:endParaRPr lang="en-US" dirty="0"/>
          </a:p>
        </p:txBody>
      </p:sp>
      <p:sp>
        <p:nvSpPr>
          <p:cNvPr id="4" name="Footer Placeholder 4">
            <a:extLst>
              <a:ext uri="{FF2B5EF4-FFF2-40B4-BE49-F238E27FC236}">
                <a16:creationId xmlns:a16="http://schemas.microsoft.com/office/drawing/2014/main" id="{69C9366E-39A8-49A4-B5B9-863D9D6C923E}"/>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2980063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a:xfrm>
            <a:off x="599032" y="294200"/>
            <a:ext cx="11320825" cy="590400"/>
          </a:xfrm>
        </p:spPr>
        <p:txBody>
          <a:bodyPr/>
          <a:lstStyle/>
          <a:p>
            <a:r>
              <a:rPr lang="en-GB" dirty="0"/>
              <a:t>Form 8990</a:t>
            </a:r>
            <a:br>
              <a:rPr lang="en-GB" dirty="0"/>
            </a:br>
            <a:r>
              <a:rPr lang="en-GB" sz="1800" dirty="0"/>
              <a:t>Limitation on Business Interest Expense Under Section 163(j)</a:t>
            </a:r>
            <a:endParaRPr lang="en-US" sz="1600"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idx="1"/>
          </p:nvPr>
        </p:nvSpPr>
        <p:spPr>
          <a:xfrm>
            <a:off x="609918" y="1137920"/>
            <a:ext cx="5891366" cy="4947920"/>
          </a:xfrm>
        </p:spPr>
        <p:txBody>
          <a:bodyPr/>
          <a:lstStyle/>
          <a:p>
            <a:r>
              <a:rPr lang="en-US" dirty="0"/>
              <a:t>New Worksheet C — Stand-Alone Applicable CFC/CFC Group Safe Harbor Election was added to instructions.</a:t>
            </a:r>
          </a:p>
          <a:p>
            <a:r>
              <a:rPr lang="en-US" dirty="0"/>
              <a:t>A spreadsheet is used to determine eligibility for the safe-harbor election under Reg. section 1.163(j)-7(h).</a:t>
            </a:r>
          </a:p>
          <a:p>
            <a:r>
              <a:rPr lang="en-US" dirty="0"/>
              <a:t>Complete the worksheet when a safe-harbor election is made and attach to your return.</a:t>
            </a:r>
          </a:p>
          <a:p>
            <a:r>
              <a:rPr lang="en-US" dirty="0"/>
              <a:t>If a safe-harbor election is made, Schedules A and B should not be completed.</a:t>
            </a:r>
          </a:p>
          <a:p>
            <a:r>
              <a:rPr lang="en-US" dirty="0"/>
              <a:t>If the safe-harbor election is met, see instructions for specific guidance on how to fill out the remaining Form 8990.</a:t>
            </a:r>
          </a:p>
          <a:p>
            <a:endParaRPr lang="en-US" dirty="0"/>
          </a:p>
          <a:p>
            <a:endParaRPr lang="en-US" dirty="0"/>
          </a:p>
        </p:txBody>
      </p:sp>
      <p:pic>
        <p:nvPicPr>
          <p:cNvPr id="8" name="Picture 7">
            <a:extLst>
              <a:ext uri="{FF2B5EF4-FFF2-40B4-BE49-F238E27FC236}">
                <a16:creationId xmlns:a16="http://schemas.microsoft.com/office/drawing/2014/main" id="{014F3BE9-40B5-4513-BA64-2EEEAE260D5F}"/>
              </a:ext>
            </a:extLst>
          </p:cNvPr>
          <p:cNvPicPr>
            <a:picLocks noChangeAspect="1"/>
          </p:cNvPicPr>
          <p:nvPr/>
        </p:nvPicPr>
        <p:blipFill>
          <a:blip r:embed="rId2"/>
          <a:stretch>
            <a:fillRect/>
          </a:stretch>
        </p:blipFill>
        <p:spPr>
          <a:xfrm>
            <a:off x="6890758" y="1047487"/>
            <a:ext cx="4475988" cy="5029200"/>
          </a:xfrm>
          <a:prstGeom prst="rect">
            <a:avLst/>
          </a:prstGeom>
          <a:noFill/>
        </p:spPr>
      </p:pic>
      <p:sp>
        <p:nvSpPr>
          <p:cNvPr id="6" name="Footer Placeholder 4">
            <a:extLst>
              <a:ext uri="{FF2B5EF4-FFF2-40B4-BE49-F238E27FC236}">
                <a16:creationId xmlns:a16="http://schemas.microsoft.com/office/drawing/2014/main" id="{F4FB514E-FFA4-4C80-A11E-4942D98E06E4}"/>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164877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a:xfrm>
            <a:off x="599032" y="294200"/>
            <a:ext cx="10978515" cy="590400"/>
          </a:xfrm>
        </p:spPr>
        <p:txBody>
          <a:bodyPr/>
          <a:lstStyle/>
          <a:p>
            <a:r>
              <a:rPr lang="en-GB" dirty="0"/>
              <a:t>Form 8990</a:t>
            </a:r>
            <a:br>
              <a:rPr lang="en-GB" dirty="0"/>
            </a:br>
            <a:r>
              <a:rPr lang="en-GB" sz="1800" dirty="0"/>
              <a:t>Limitation on Business Interest Expense Under Section 163(j) (cont.)</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idx="1"/>
          </p:nvPr>
        </p:nvSpPr>
        <p:spPr/>
        <p:txBody>
          <a:bodyPr/>
          <a:lstStyle/>
          <a:p>
            <a:r>
              <a:rPr lang="en-US" dirty="0"/>
              <a:t>New questions B-D on Page 1</a:t>
            </a:r>
          </a:p>
          <a:p>
            <a:endParaRPr lang="en-US" dirty="0"/>
          </a:p>
          <a:p>
            <a:endParaRPr lang="en-US" dirty="0"/>
          </a:p>
          <a:p>
            <a:endParaRPr lang="en-US" dirty="0"/>
          </a:p>
          <a:p>
            <a:endParaRPr lang="en-US" dirty="0"/>
          </a:p>
          <a:p>
            <a:r>
              <a:rPr lang="en-US" dirty="0"/>
              <a:t>Part I, Section II, question 6, updated header to now say “Tentative Taxable Income“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id="{AB249D91-142E-4076-921E-2211DD36265A}"/>
              </a:ext>
            </a:extLst>
          </p:cNvPr>
          <p:cNvPicPr>
            <a:picLocks noChangeAspect="1"/>
          </p:cNvPicPr>
          <p:nvPr/>
        </p:nvPicPr>
        <p:blipFill>
          <a:blip r:embed="rId2"/>
          <a:stretch>
            <a:fillRect/>
          </a:stretch>
        </p:blipFill>
        <p:spPr>
          <a:xfrm>
            <a:off x="948754" y="3611880"/>
            <a:ext cx="8508436" cy="758639"/>
          </a:xfrm>
          <a:prstGeom prst="rect">
            <a:avLst/>
          </a:prstGeom>
        </p:spPr>
      </p:pic>
      <p:pic>
        <p:nvPicPr>
          <p:cNvPr id="13" name="Picture 12">
            <a:extLst>
              <a:ext uri="{FF2B5EF4-FFF2-40B4-BE49-F238E27FC236}">
                <a16:creationId xmlns:a16="http://schemas.microsoft.com/office/drawing/2014/main" id="{0461B65C-DB26-4B2C-B81C-D8C329C8D4A8}"/>
              </a:ext>
            </a:extLst>
          </p:cNvPr>
          <p:cNvPicPr>
            <a:picLocks noChangeAspect="1"/>
          </p:cNvPicPr>
          <p:nvPr/>
        </p:nvPicPr>
        <p:blipFill rotWithShape="1">
          <a:blip r:embed="rId3"/>
          <a:srcRect t="8907"/>
          <a:stretch/>
        </p:blipFill>
        <p:spPr>
          <a:xfrm>
            <a:off x="948754" y="1729212"/>
            <a:ext cx="8066122" cy="691070"/>
          </a:xfrm>
          <a:prstGeom prst="rect">
            <a:avLst/>
          </a:prstGeom>
          <a:ln>
            <a:solidFill>
              <a:schemeClr val="bg1"/>
            </a:solidFill>
          </a:ln>
        </p:spPr>
      </p:pic>
      <p:sp>
        <p:nvSpPr>
          <p:cNvPr id="7" name="Footer Placeholder 4">
            <a:extLst>
              <a:ext uri="{FF2B5EF4-FFF2-40B4-BE49-F238E27FC236}">
                <a16:creationId xmlns:a16="http://schemas.microsoft.com/office/drawing/2014/main" id="{06AE7F14-6DA6-439B-ACF2-E43D5A7B2A72}"/>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800350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a:xfrm>
            <a:off x="599032" y="294200"/>
            <a:ext cx="10978515" cy="590400"/>
          </a:xfrm>
        </p:spPr>
        <p:txBody>
          <a:bodyPr/>
          <a:lstStyle/>
          <a:p>
            <a:r>
              <a:rPr lang="en-GB" dirty="0"/>
              <a:t>Form 8990</a:t>
            </a:r>
            <a:br>
              <a:rPr lang="en-GB" dirty="0"/>
            </a:br>
            <a:r>
              <a:rPr lang="en-GB" sz="1800" dirty="0"/>
              <a:t>Limitation on Business Interest Expense Under Section 163(j) (cont.)</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idx="1"/>
          </p:nvPr>
        </p:nvSpPr>
        <p:spPr/>
        <p:txBody>
          <a:bodyPr/>
          <a:lstStyle/>
          <a:p>
            <a:r>
              <a:rPr lang="en-US" dirty="0"/>
              <a:t>Part I, Section II, question 11, now “Reserved for future use“</a:t>
            </a:r>
          </a:p>
          <a:p>
            <a:pPr lvl="1"/>
            <a:r>
              <a:rPr lang="en-US" dirty="0"/>
              <a:t>Previously, this line was used for adding back deductions related to depreciation, amortization and depletion, which is no longer allowed.</a:t>
            </a:r>
          </a:p>
          <a:p>
            <a:r>
              <a:rPr lang="en-US" dirty="0"/>
              <a:t>Part I, Section II, question 22, added “See instructions”</a:t>
            </a:r>
          </a:p>
          <a:p>
            <a:pPr lvl="1"/>
            <a:r>
              <a:rPr lang="en-US" dirty="0"/>
              <a:t>If Line 22 is zero or less, enter zero; however, if a CFC group member has a negative amount of adjusted taxable income, the CFC group member should report the negative amount on Line 22.</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11" name="Picture 10">
            <a:extLst>
              <a:ext uri="{FF2B5EF4-FFF2-40B4-BE49-F238E27FC236}">
                <a16:creationId xmlns:a16="http://schemas.microsoft.com/office/drawing/2014/main" id="{488177D3-F4DE-40A9-AE00-EB3BF83B6745}"/>
              </a:ext>
            </a:extLst>
          </p:cNvPr>
          <p:cNvPicPr>
            <a:picLocks noChangeAspect="1"/>
          </p:cNvPicPr>
          <p:nvPr/>
        </p:nvPicPr>
        <p:blipFill>
          <a:blip r:embed="rId2"/>
          <a:stretch>
            <a:fillRect/>
          </a:stretch>
        </p:blipFill>
        <p:spPr>
          <a:xfrm>
            <a:off x="3483232" y="3152378"/>
            <a:ext cx="5501194" cy="2933462"/>
          </a:xfrm>
          <a:prstGeom prst="rect">
            <a:avLst/>
          </a:prstGeom>
          <a:ln>
            <a:solidFill>
              <a:schemeClr val="bg1"/>
            </a:solidFill>
          </a:ln>
        </p:spPr>
      </p:pic>
      <p:sp>
        <p:nvSpPr>
          <p:cNvPr id="6" name="Footer Placeholder 4">
            <a:extLst>
              <a:ext uri="{FF2B5EF4-FFF2-40B4-BE49-F238E27FC236}">
                <a16:creationId xmlns:a16="http://schemas.microsoft.com/office/drawing/2014/main" id="{F29FA40A-32A4-4A10-882E-63FB4F538F9F}"/>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54968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a:xfrm>
            <a:off x="599032" y="294200"/>
            <a:ext cx="10978515" cy="590400"/>
          </a:xfrm>
        </p:spPr>
        <p:txBody>
          <a:bodyPr/>
          <a:lstStyle/>
          <a:p>
            <a:r>
              <a:rPr lang="en-GB" dirty="0"/>
              <a:t>Form 8990</a:t>
            </a:r>
            <a:br>
              <a:rPr lang="en-GB" dirty="0"/>
            </a:br>
            <a:r>
              <a:rPr lang="en-GB" sz="1800" dirty="0"/>
              <a:t>Limitation on Business Interest Expense Under section 163(j) (cont.)</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idx="1"/>
          </p:nvPr>
        </p:nvSpPr>
        <p:spPr>
          <a:xfrm>
            <a:off x="609918" y="1016684"/>
            <a:ext cx="10978515" cy="4947920"/>
          </a:xfrm>
        </p:spPr>
        <p:txBody>
          <a:bodyPr/>
          <a:lstStyle/>
          <a:p>
            <a:pPr>
              <a:spcBef>
                <a:spcPts val="480"/>
              </a:spcBef>
            </a:pPr>
            <a:r>
              <a:rPr lang="en-US" sz="1600" dirty="0"/>
              <a:t>Schedule A — Summary of Partner’s Section 163(j) Excess Items — Columns (c) and (d) added “see instructions“</a:t>
            </a:r>
          </a:p>
          <a:p>
            <a:pPr lvl="1">
              <a:spcBef>
                <a:spcPts val="480"/>
              </a:spcBef>
            </a:pPr>
            <a:r>
              <a:rPr lang="en-US" sz="1400" dirty="0"/>
              <a:t>Line 43, column (c), </a:t>
            </a:r>
          </a:p>
          <a:p>
            <a:pPr lvl="2">
              <a:spcBef>
                <a:spcPts val="480"/>
              </a:spcBef>
            </a:pPr>
            <a:r>
              <a:rPr lang="en-US" sz="1200" dirty="0"/>
              <a:t>Instructions take out language from prior year instructions that addressed that the first tax year beginning in 2020 column (d) may not equal column (i) of the 2019 Form 8990, since this is no longer applicable.</a:t>
            </a:r>
          </a:p>
          <a:p>
            <a:pPr lvl="2">
              <a:spcBef>
                <a:spcPts val="480"/>
              </a:spcBef>
            </a:pPr>
            <a:r>
              <a:rPr lang="en-US" sz="1200" dirty="0"/>
              <a:t>Reduce the current year excess business interest expense by the amount of negative section 163(j) expense that relates to the current year excess business interest expense. </a:t>
            </a:r>
          </a:p>
          <a:p>
            <a:pPr lvl="1">
              <a:spcBef>
                <a:spcPts val="480"/>
              </a:spcBef>
            </a:pPr>
            <a:r>
              <a:rPr lang="en-US" sz="1400" dirty="0"/>
              <a:t>Line 43, column (d), </a:t>
            </a:r>
          </a:p>
          <a:p>
            <a:pPr lvl="2">
              <a:spcBef>
                <a:spcPts val="480"/>
              </a:spcBef>
            </a:pPr>
            <a:r>
              <a:rPr lang="en-US" sz="1200" dirty="0"/>
              <a:t>Instructions take out language from prior year instructions that addressed the first tax year beginning in 2020, since this is no longer applicable.</a:t>
            </a:r>
          </a:p>
          <a:p>
            <a:pPr lvl="2">
              <a:spcBef>
                <a:spcPts val="480"/>
              </a:spcBef>
            </a:pPr>
            <a:r>
              <a:rPr lang="en-US" sz="1200" dirty="0"/>
              <a:t>Prior year carryforward from Form 8990, Line 43 column (i), should be used for Form 8990, Line 43, column (i). Prior year carryover should be increased by the amount of negative section 163(j) expense that is no longer suspended or reduce the prior year excess business interest expense by the amount of negative section 163(j) expense that relates to the prior year excess business interest expense. </a:t>
            </a:r>
          </a:p>
          <a:p>
            <a:pPr lvl="1">
              <a:spcBef>
                <a:spcPts val="480"/>
              </a:spcBef>
            </a:pPr>
            <a:r>
              <a:rPr lang="en-US" sz="1400" dirty="0"/>
              <a:t>Statements must be attached for Line 43 columns (c) and (d) identifying the partnership name and amount of negative 163(j) expense and/or a description of the adjustments and the amounts.</a:t>
            </a:r>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a:p>
            <a:pPr>
              <a:spcBef>
                <a:spcPts val="0"/>
              </a:spcBef>
            </a:pPr>
            <a:endParaRPr lang="en-US" sz="1800" dirty="0"/>
          </a:p>
        </p:txBody>
      </p:sp>
      <p:pic>
        <p:nvPicPr>
          <p:cNvPr id="11" name="Picture 10">
            <a:extLst>
              <a:ext uri="{FF2B5EF4-FFF2-40B4-BE49-F238E27FC236}">
                <a16:creationId xmlns:a16="http://schemas.microsoft.com/office/drawing/2014/main" id="{C9C6A33F-6619-41CE-8721-68AF8AA876FF}"/>
              </a:ext>
            </a:extLst>
          </p:cNvPr>
          <p:cNvPicPr>
            <a:picLocks noChangeAspect="1"/>
          </p:cNvPicPr>
          <p:nvPr/>
        </p:nvPicPr>
        <p:blipFill rotWithShape="1">
          <a:blip r:embed="rId2"/>
          <a:srcRect b="3041"/>
          <a:stretch/>
        </p:blipFill>
        <p:spPr>
          <a:xfrm>
            <a:off x="1726831" y="4388984"/>
            <a:ext cx="8744687" cy="1520651"/>
          </a:xfrm>
          <a:prstGeom prst="rect">
            <a:avLst/>
          </a:prstGeom>
          <a:ln>
            <a:solidFill>
              <a:schemeClr val="bg1"/>
            </a:solidFill>
          </a:ln>
        </p:spPr>
      </p:pic>
      <p:sp>
        <p:nvSpPr>
          <p:cNvPr id="6" name="Footer Placeholder 4">
            <a:extLst>
              <a:ext uri="{FF2B5EF4-FFF2-40B4-BE49-F238E27FC236}">
                <a16:creationId xmlns:a16="http://schemas.microsoft.com/office/drawing/2014/main" id="{8320E2B6-B61E-41B1-8467-ED0D53FB0726}"/>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97993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8F583D-AC1E-4848-B772-22C84AA2DF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734" b="34712"/>
          <a:stretch/>
        </p:blipFill>
        <p:spPr>
          <a:xfrm>
            <a:off x="0" y="0"/>
            <a:ext cx="12198350" cy="3302758"/>
          </a:xfrm>
          <a:prstGeom prst="rect">
            <a:avLst/>
          </a:prstGeom>
        </p:spPr>
      </p:pic>
      <p:sp>
        <p:nvSpPr>
          <p:cNvPr id="10" name="Rectangle 9">
            <a:extLst>
              <a:ext uri="{FF2B5EF4-FFF2-40B4-BE49-F238E27FC236}">
                <a16:creationId xmlns:a16="http://schemas.microsoft.com/office/drawing/2014/main" id="{66B746B2-8FA1-4DDF-AD6F-C05FF81EBF93}"/>
              </a:ext>
            </a:extLst>
          </p:cNvPr>
          <p:cNvSpPr/>
          <p:nvPr/>
        </p:nvSpPr>
        <p:spPr>
          <a:xfrm>
            <a:off x="0" y="2583179"/>
            <a:ext cx="12198350" cy="719579"/>
          </a:xfrm>
          <a:prstGeom prst="rect">
            <a:avLst/>
          </a:prstGeom>
          <a:solidFill>
            <a:srgbClr val="2E2E38">
              <a:alpha val="56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1" name="TextBox 10">
            <a:extLst>
              <a:ext uri="{FF2B5EF4-FFF2-40B4-BE49-F238E27FC236}">
                <a16:creationId xmlns:a16="http://schemas.microsoft.com/office/drawing/2014/main" id="{332B22CB-0E16-4BEC-8628-B8D8DE440658}"/>
              </a:ext>
            </a:extLst>
          </p:cNvPr>
          <p:cNvSpPr txBox="1"/>
          <p:nvPr/>
        </p:nvSpPr>
        <p:spPr>
          <a:xfrm>
            <a:off x="691252" y="2637961"/>
            <a:ext cx="3743588" cy="664797"/>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4800" dirty="0"/>
              <a:t>Presenters</a:t>
            </a:r>
          </a:p>
        </p:txBody>
      </p:sp>
      <p:sp>
        <p:nvSpPr>
          <p:cNvPr id="7" name="Content Placeholder 2">
            <a:extLst>
              <a:ext uri="{FF2B5EF4-FFF2-40B4-BE49-F238E27FC236}">
                <a16:creationId xmlns:a16="http://schemas.microsoft.com/office/drawing/2014/main" id="{004039C3-D16B-4576-B3A5-7E9319DD4520}"/>
              </a:ext>
            </a:extLst>
          </p:cNvPr>
          <p:cNvSpPr txBox="1">
            <a:spLocks/>
          </p:cNvSpPr>
          <p:nvPr/>
        </p:nvSpPr>
        <p:spPr>
          <a:xfrm>
            <a:off x="691252" y="5221704"/>
            <a:ext cx="2641720" cy="960120"/>
          </a:xfrm>
          <a:prstGeom prst="rect">
            <a:avLst/>
          </a:prstGeom>
        </p:spPr>
        <p:txBody>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0" indent="0">
              <a:spcBef>
                <a:spcPts val="0"/>
              </a:spcBef>
              <a:buFont typeface="EYInterstate Light" panose="02000506000000020004" pitchFamily="2" charset="0"/>
              <a:buNone/>
            </a:pPr>
            <a:r>
              <a:rPr lang="en-US" sz="1800" dirty="0"/>
              <a:t>Jennifer Richter </a:t>
            </a:r>
          </a:p>
          <a:p>
            <a:pPr marL="0" indent="0">
              <a:spcBef>
                <a:spcPts val="0"/>
              </a:spcBef>
              <a:buFont typeface="EYInterstate Light" panose="02000506000000020004" pitchFamily="2" charset="0"/>
              <a:buNone/>
            </a:pPr>
            <a:r>
              <a:rPr lang="en-US" sz="1200" b="1" dirty="0"/>
              <a:t>Managing Director</a:t>
            </a:r>
          </a:p>
          <a:p>
            <a:pPr marL="0" indent="0">
              <a:spcBef>
                <a:spcPts val="0"/>
              </a:spcBef>
              <a:buFont typeface="EYInterstate Light" panose="02000506000000020004" pitchFamily="2" charset="0"/>
              <a:buNone/>
            </a:pPr>
            <a:r>
              <a:rPr lang="en-US" sz="1200" b="1" dirty="0"/>
              <a:t>Exempt Organization Tax Services</a:t>
            </a:r>
          </a:p>
          <a:p>
            <a:pPr marL="0" indent="0">
              <a:spcBef>
                <a:spcPts val="0"/>
              </a:spcBef>
              <a:buFont typeface="EYInterstate Light" panose="02000506000000020004" pitchFamily="2" charset="0"/>
              <a:buNone/>
            </a:pPr>
            <a:r>
              <a:rPr lang="en-US" sz="1200" b="1" dirty="0"/>
              <a:t>Ernst &amp; Young LLP</a:t>
            </a:r>
          </a:p>
        </p:txBody>
      </p:sp>
      <p:sp>
        <p:nvSpPr>
          <p:cNvPr id="23" name="Content Placeholder 2">
            <a:extLst>
              <a:ext uri="{FF2B5EF4-FFF2-40B4-BE49-F238E27FC236}">
                <a16:creationId xmlns:a16="http://schemas.microsoft.com/office/drawing/2014/main" id="{2788B9F6-AE8F-46FE-B6F5-D7D958418271}"/>
              </a:ext>
            </a:extLst>
          </p:cNvPr>
          <p:cNvSpPr txBox="1">
            <a:spLocks/>
          </p:cNvSpPr>
          <p:nvPr/>
        </p:nvSpPr>
        <p:spPr>
          <a:xfrm>
            <a:off x="3409429" y="5221704"/>
            <a:ext cx="2641720" cy="1173815"/>
          </a:xfrm>
          <a:prstGeom prst="rect">
            <a:avLst/>
          </a:prstGeom>
        </p:spPr>
        <p:txBody>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0" indent="0">
              <a:spcBef>
                <a:spcPts val="0"/>
              </a:spcBef>
              <a:buFont typeface="EYInterstate Light" panose="02000506000000020004" pitchFamily="2" charset="0"/>
              <a:buNone/>
            </a:pPr>
            <a:r>
              <a:rPr lang="en-US" sz="1800" dirty="0"/>
              <a:t>Erin Wood</a:t>
            </a:r>
            <a:endParaRPr lang="en-US" sz="1800" dirty="0">
              <a:solidFill>
                <a:schemeClr val="tx2"/>
              </a:solidFill>
            </a:endParaRPr>
          </a:p>
          <a:p>
            <a:pPr marL="0" indent="0">
              <a:spcBef>
                <a:spcPts val="0"/>
              </a:spcBef>
              <a:buNone/>
            </a:pPr>
            <a:r>
              <a:rPr lang="en-US" sz="1200" b="1" dirty="0"/>
              <a:t>Senior Manager</a:t>
            </a:r>
          </a:p>
          <a:p>
            <a:pPr marL="0" indent="0">
              <a:spcBef>
                <a:spcPts val="0"/>
              </a:spcBef>
              <a:buNone/>
            </a:pPr>
            <a:r>
              <a:rPr lang="en-US" sz="1200" b="1" dirty="0"/>
              <a:t>Exempt Organization Tax Services</a:t>
            </a:r>
          </a:p>
          <a:p>
            <a:pPr marL="0" indent="0">
              <a:spcBef>
                <a:spcPts val="0"/>
              </a:spcBef>
              <a:buFont typeface="EYInterstate Light" panose="02000506000000020004" pitchFamily="2" charset="0"/>
              <a:buNone/>
            </a:pPr>
            <a:r>
              <a:rPr lang="en-US" sz="1200" b="1" dirty="0"/>
              <a:t>Ernst &amp; Young LLP</a:t>
            </a:r>
          </a:p>
        </p:txBody>
      </p:sp>
      <p:pic>
        <p:nvPicPr>
          <p:cNvPr id="28" name="Picture 27">
            <a:extLst>
              <a:ext uri="{FF2B5EF4-FFF2-40B4-BE49-F238E27FC236}">
                <a16:creationId xmlns:a16="http://schemas.microsoft.com/office/drawing/2014/main" id="{085F5209-A653-4069-91CF-8F112604129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56768" y="3623654"/>
            <a:ext cx="1523665" cy="1523665"/>
          </a:xfrm>
          <a:prstGeom prst="ellipse">
            <a:avLst/>
          </a:prstGeom>
          <a:ln>
            <a:noFill/>
          </a:ln>
          <a:effectLst/>
        </p:spPr>
      </p:pic>
      <p:pic>
        <p:nvPicPr>
          <p:cNvPr id="29" name="Picture 28">
            <a:extLst>
              <a:ext uri="{FF2B5EF4-FFF2-40B4-BE49-F238E27FC236}">
                <a16:creationId xmlns:a16="http://schemas.microsoft.com/office/drawing/2014/main" id="{54D7B0D6-8AEE-4724-BC25-9370CCCDDF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27" t="5381" r="11827" b="5381"/>
          <a:stretch/>
        </p:blipFill>
        <p:spPr>
          <a:xfrm>
            <a:off x="817940" y="3623654"/>
            <a:ext cx="1523665" cy="1523665"/>
          </a:xfrm>
          <a:prstGeom prst="ellipse">
            <a:avLst/>
          </a:prstGeom>
          <a:ln>
            <a:noFill/>
          </a:ln>
          <a:effectLst/>
        </p:spPr>
      </p:pic>
      <p:pic>
        <p:nvPicPr>
          <p:cNvPr id="12" name="Picture 11">
            <a:extLst>
              <a:ext uri="{FF2B5EF4-FFF2-40B4-BE49-F238E27FC236}">
                <a16:creationId xmlns:a16="http://schemas.microsoft.com/office/drawing/2014/main" id="{263D8156-6194-4495-874E-CF227F9D90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474" r="7474"/>
          <a:stretch/>
        </p:blipFill>
        <p:spPr>
          <a:xfrm>
            <a:off x="6273525" y="3623654"/>
            <a:ext cx="1523665" cy="1523665"/>
          </a:xfrm>
          <a:prstGeom prst="ellipse">
            <a:avLst/>
          </a:prstGeom>
          <a:ln>
            <a:noFill/>
          </a:ln>
          <a:effectLst/>
        </p:spPr>
      </p:pic>
      <p:sp>
        <p:nvSpPr>
          <p:cNvPr id="13" name="Content Placeholder 2">
            <a:extLst>
              <a:ext uri="{FF2B5EF4-FFF2-40B4-BE49-F238E27FC236}">
                <a16:creationId xmlns:a16="http://schemas.microsoft.com/office/drawing/2014/main" id="{C03ABA5C-02F2-4B35-80DB-48942723BD4C}"/>
              </a:ext>
            </a:extLst>
          </p:cNvPr>
          <p:cNvSpPr txBox="1">
            <a:spLocks/>
          </p:cNvSpPr>
          <p:nvPr/>
        </p:nvSpPr>
        <p:spPr>
          <a:xfrm>
            <a:off x="6127606" y="5221704"/>
            <a:ext cx="2726798" cy="1173815"/>
          </a:xfrm>
          <a:prstGeom prst="rect">
            <a:avLst/>
          </a:prstGeom>
        </p:spPr>
        <p:txBody>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0" indent="0">
              <a:spcBef>
                <a:spcPts val="0"/>
              </a:spcBef>
              <a:buFont typeface="EYInterstate Light" panose="02000506000000020004" pitchFamily="2" charset="0"/>
              <a:buNone/>
            </a:pPr>
            <a:r>
              <a:rPr lang="en-US" sz="1800" dirty="0"/>
              <a:t>Nimit Mehrotra</a:t>
            </a:r>
            <a:endParaRPr lang="en-US" sz="1800" dirty="0">
              <a:solidFill>
                <a:schemeClr val="tx2"/>
              </a:solidFill>
            </a:endParaRPr>
          </a:p>
          <a:p>
            <a:pPr marL="0" indent="0">
              <a:spcBef>
                <a:spcPts val="0"/>
              </a:spcBef>
              <a:buNone/>
            </a:pPr>
            <a:r>
              <a:rPr lang="en-US" sz="1200" b="1" dirty="0"/>
              <a:t>Senior Manager</a:t>
            </a:r>
          </a:p>
          <a:p>
            <a:pPr marL="0" indent="0">
              <a:spcBef>
                <a:spcPts val="0"/>
              </a:spcBef>
              <a:buNone/>
            </a:pPr>
            <a:r>
              <a:rPr lang="en-US" sz="1200" b="1" dirty="0"/>
              <a:t>Exempt Organization Tax Services</a:t>
            </a:r>
          </a:p>
          <a:p>
            <a:pPr marL="0" indent="0">
              <a:spcBef>
                <a:spcPts val="0"/>
              </a:spcBef>
              <a:buFont typeface="EYInterstate Light" panose="02000506000000020004" pitchFamily="2" charset="0"/>
              <a:buNone/>
            </a:pPr>
            <a:r>
              <a:rPr lang="en-US" sz="1200" b="1" dirty="0"/>
              <a:t>Ernst &amp; Young LLP</a:t>
            </a:r>
          </a:p>
        </p:txBody>
      </p:sp>
      <p:sp>
        <p:nvSpPr>
          <p:cNvPr id="14" name="Content Placeholder 2">
            <a:extLst>
              <a:ext uri="{FF2B5EF4-FFF2-40B4-BE49-F238E27FC236}">
                <a16:creationId xmlns:a16="http://schemas.microsoft.com/office/drawing/2014/main" id="{34DBEF5C-E4F9-4B6C-AB9B-AA63FC48A61C}"/>
              </a:ext>
            </a:extLst>
          </p:cNvPr>
          <p:cNvSpPr txBox="1">
            <a:spLocks/>
          </p:cNvSpPr>
          <p:nvPr/>
        </p:nvSpPr>
        <p:spPr>
          <a:xfrm>
            <a:off x="8930862" y="5221704"/>
            <a:ext cx="3016628" cy="1173815"/>
          </a:xfrm>
          <a:prstGeom prst="rect">
            <a:avLst/>
          </a:prstGeom>
        </p:spPr>
        <p:txBody>
          <a:bodyPr/>
          <a:lst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a:lstStyle>
          <a:p>
            <a:pPr marL="0" indent="0">
              <a:spcBef>
                <a:spcPts val="0"/>
              </a:spcBef>
              <a:buFont typeface="EYInterstate Light" panose="02000506000000020004" pitchFamily="2" charset="0"/>
              <a:buNone/>
            </a:pPr>
            <a:r>
              <a:rPr lang="en-US" sz="1800" dirty="0"/>
              <a:t>David Taylor</a:t>
            </a:r>
            <a:endParaRPr lang="en-US" sz="1800" dirty="0">
              <a:solidFill>
                <a:schemeClr val="tx2"/>
              </a:solidFill>
            </a:endParaRPr>
          </a:p>
          <a:p>
            <a:pPr marL="0" indent="0">
              <a:spcBef>
                <a:spcPts val="0"/>
              </a:spcBef>
              <a:buNone/>
            </a:pPr>
            <a:r>
              <a:rPr lang="en-US" sz="1200" b="1" dirty="0"/>
              <a:t>Senior Manager</a:t>
            </a:r>
          </a:p>
          <a:p>
            <a:pPr marL="0" indent="0">
              <a:spcBef>
                <a:spcPts val="0"/>
              </a:spcBef>
              <a:buNone/>
            </a:pPr>
            <a:r>
              <a:rPr lang="en-US" sz="1200" b="1" dirty="0"/>
              <a:t>Information Reporting and Withholding</a:t>
            </a:r>
          </a:p>
          <a:p>
            <a:pPr marL="0" indent="0">
              <a:spcBef>
                <a:spcPts val="0"/>
              </a:spcBef>
              <a:buFont typeface="EYInterstate Light" panose="02000506000000020004" pitchFamily="2" charset="0"/>
              <a:buNone/>
            </a:pPr>
            <a:r>
              <a:rPr lang="en-US" sz="1200" b="1" dirty="0"/>
              <a:t>Ernst &amp; Young LLP</a:t>
            </a:r>
          </a:p>
        </p:txBody>
      </p:sp>
      <p:pic>
        <p:nvPicPr>
          <p:cNvPr id="15" name="Picture 14">
            <a:extLst>
              <a:ext uri="{FF2B5EF4-FFF2-40B4-BE49-F238E27FC236}">
                <a16:creationId xmlns:a16="http://schemas.microsoft.com/office/drawing/2014/main" id="{51B2E21F-D02B-472F-A1CC-DAECB0D39DAD}"/>
              </a:ext>
            </a:extLst>
          </p:cNvPr>
          <p:cNvPicPr>
            <a:picLocks noChangeAspect="1"/>
          </p:cNvPicPr>
          <p:nvPr/>
        </p:nvPicPr>
        <p:blipFill>
          <a:blip r:embed="rId6"/>
          <a:stretch>
            <a:fillRect/>
          </a:stretch>
        </p:blipFill>
        <p:spPr>
          <a:xfrm>
            <a:off x="9044110" y="3623654"/>
            <a:ext cx="1523665" cy="1523665"/>
          </a:xfrm>
          <a:prstGeom prst="ellipse">
            <a:avLst/>
          </a:prstGeom>
          <a:ln>
            <a:noFill/>
          </a:ln>
          <a:effectLst/>
        </p:spPr>
      </p:pic>
      <p:sp>
        <p:nvSpPr>
          <p:cNvPr id="16" name="Footer Placeholder 4">
            <a:extLst>
              <a:ext uri="{FF2B5EF4-FFF2-40B4-BE49-F238E27FC236}">
                <a16:creationId xmlns:a16="http://schemas.microsoft.com/office/drawing/2014/main" id="{CFB424F1-8070-4D5A-80B2-E3595A453F70}"/>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576955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marR="0" lvl="0" fontAlgn="auto">
              <a:lnSpc>
                <a:spcPct val="100000"/>
              </a:lnSpc>
              <a:spcAft>
                <a:spcPts val="0"/>
              </a:spcAft>
              <a:tabLst/>
              <a:defRPr/>
            </a:pPr>
            <a:r>
              <a:rPr lang="en-US" dirty="0">
                <a:solidFill>
                  <a:srgbClr val="2E2E38"/>
                </a:solidFill>
                <a:latin typeface="+mj-lt"/>
              </a:rPr>
              <a:t>Form 8991 changes</a:t>
            </a:r>
            <a:endParaRPr lang="en-US" dirty="0"/>
          </a:p>
        </p:txBody>
      </p:sp>
      <p:sp>
        <p:nvSpPr>
          <p:cNvPr id="4" name="Footer Placeholder 4">
            <a:extLst>
              <a:ext uri="{FF2B5EF4-FFF2-40B4-BE49-F238E27FC236}">
                <a16:creationId xmlns:a16="http://schemas.microsoft.com/office/drawing/2014/main" id="{44C46E68-B7FB-4EF0-8003-790E8B838050}"/>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2088130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a:xfrm>
            <a:off x="599032" y="305086"/>
            <a:ext cx="10978515" cy="590400"/>
          </a:xfrm>
        </p:spPr>
        <p:txBody>
          <a:bodyPr/>
          <a:lstStyle/>
          <a:p>
            <a:r>
              <a:rPr lang="en-GB" dirty="0"/>
              <a:t>Form 8991</a:t>
            </a:r>
            <a:br>
              <a:rPr lang="en-GB" dirty="0"/>
            </a:br>
            <a:r>
              <a:rPr lang="en-GB" sz="1800" dirty="0"/>
              <a:t>Tax on Base Erosion Payments of Taxpayers With Substantial Gross Receipts</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idx="1"/>
          </p:nvPr>
        </p:nvSpPr>
        <p:spPr>
          <a:xfrm>
            <a:off x="609918" y="1137920"/>
            <a:ext cx="11307427" cy="4947920"/>
          </a:xfrm>
        </p:spPr>
        <p:txBody>
          <a:bodyPr/>
          <a:lstStyle/>
          <a:p>
            <a:r>
              <a:rPr lang="en-US" dirty="0"/>
              <a:t>Changes to form: none </a:t>
            </a:r>
          </a:p>
          <a:p>
            <a:r>
              <a:rPr lang="en-US" dirty="0"/>
              <a:t>Minor update issued on 7/31/22 to instructions for Schedule A, Line 9b (Qualified derivative payments excepted by Regs. Section 1.59A-6(b))</a:t>
            </a:r>
          </a:p>
          <a:p>
            <a:pPr lvl="1"/>
            <a:r>
              <a:rPr lang="en-US" dirty="0"/>
              <a:t>Updated reference from Notice 2021-36 in TY21 to Notice 2022-30 in TY22, which defers applicability of certain provisions of the regulations for reporting qualified derivative payments (QDP).</a:t>
            </a:r>
          </a:p>
          <a:p>
            <a:pPr lvl="1"/>
            <a:r>
              <a:rPr lang="en-US" dirty="0"/>
              <a:t>Extended the transition period until January 1, 2025.</a:t>
            </a:r>
          </a:p>
          <a:p>
            <a:endParaRPr lang="en-US" dirty="0"/>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30F9AA54-43F6-4199-8C53-58626A47E2DC}"/>
              </a:ext>
            </a:extLst>
          </p:cNvPr>
          <p:cNvPicPr>
            <a:picLocks noChangeAspect="1"/>
          </p:cNvPicPr>
          <p:nvPr/>
        </p:nvPicPr>
        <p:blipFill rotWithShape="1">
          <a:blip r:embed="rId3"/>
          <a:srcRect b="7010"/>
          <a:stretch/>
        </p:blipFill>
        <p:spPr>
          <a:xfrm>
            <a:off x="2157984" y="3235892"/>
            <a:ext cx="8083550" cy="2654418"/>
          </a:xfrm>
          <a:prstGeom prst="rect">
            <a:avLst/>
          </a:prstGeom>
          <a:ln>
            <a:solidFill>
              <a:schemeClr val="bg1"/>
            </a:solidFill>
          </a:ln>
        </p:spPr>
      </p:pic>
      <p:sp>
        <p:nvSpPr>
          <p:cNvPr id="6" name="Footer Placeholder 4">
            <a:extLst>
              <a:ext uri="{FF2B5EF4-FFF2-40B4-BE49-F238E27FC236}">
                <a16:creationId xmlns:a16="http://schemas.microsoft.com/office/drawing/2014/main" id="{E95232A9-2D4A-45A4-A08B-4A51B7AFD2F6}"/>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447597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a:xfrm>
            <a:off x="599032" y="294200"/>
            <a:ext cx="10978515" cy="590400"/>
          </a:xfrm>
        </p:spPr>
        <p:txBody>
          <a:bodyPr/>
          <a:lstStyle/>
          <a:p>
            <a:r>
              <a:rPr lang="en-GB" dirty="0"/>
              <a:t>Form 8991</a:t>
            </a:r>
            <a:br>
              <a:rPr lang="en-GB" dirty="0"/>
            </a:br>
            <a:r>
              <a:rPr lang="en-US" sz="1800" dirty="0"/>
              <a:t>Tax on Base Erosion Payments of Taxpayers With Substantial Gross Receipts</a:t>
            </a:r>
            <a:r>
              <a:rPr lang="en-GB" sz="1800" dirty="0"/>
              <a:t> (cont.)</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idx="1"/>
          </p:nvPr>
        </p:nvSpPr>
        <p:spPr/>
        <p:txBody>
          <a:bodyPr/>
          <a:lstStyle/>
          <a:p>
            <a:pPr>
              <a:spcAft>
                <a:spcPts val="600"/>
              </a:spcAft>
            </a:pPr>
            <a:r>
              <a:rPr lang="en-US" dirty="0"/>
              <a:t>Minor update issued on 2/3/23 to instructions.</a:t>
            </a:r>
          </a:p>
          <a:p>
            <a:pPr>
              <a:spcAft>
                <a:spcPts val="600"/>
              </a:spcAft>
            </a:pPr>
            <a:r>
              <a:rPr lang="en-US" dirty="0"/>
              <a:t>Schedule C, Part II, Applicable Section 38 Credits, Line 10 — investment credit but only to extent of energy credit property under Section 48:</a:t>
            </a:r>
          </a:p>
          <a:p>
            <a:pPr lvl="1">
              <a:spcAft>
                <a:spcPts val="600"/>
              </a:spcAft>
            </a:pPr>
            <a:r>
              <a:rPr lang="en-US" dirty="0"/>
              <a:t>Line 10 states to enter only the total amount of investment credit allocable to the Section 48 energy credit shown on Line 4a, “Investment (Form 3468, Part III)” of all Parts III, Form 3800, with boxes A, B, C or D checked. </a:t>
            </a:r>
          </a:p>
          <a:p>
            <a:pPr lvl="1">
              <a:spcAft>
                <a:spcPts val="600"/>
              </a:spcAft>
            </a:pPr>
            <a:r>
              <a:rPr lang="en-US" dirty="0"/>
              <a:t>Since the 2022 revisions of Form 3468 made several changes to the lettered lines that constitute Line 12 (Energy credit) of Form 3468, the letter line references in the instructions for Sch C, Part II, Line 10 needed to be revised. </a:t>
            </a:r>
          </a:p>
          <a:p>
            <a:pPr lvl="1">
              <a:spcAft>
                <a:spcPts val="600"/>
              </a:spcAft>
            </a:pPr>
            <a:r>
              <a:rPr lang="en-US" dirty="0"/>
              <a:t>The Inflation Reduction Act of 2022 (IRA 2022) added several new or enhanced energy investment credits effective for periods after 2022. Fiscal year filers may be eligible to claim these credits for periods in 2023.</a:t>
            </a:r>
          </a:p>
          <a:p>
            <a:pPr>
              <a:spcAft>
                <a:spcPts val="600"/>
              </a:spcAft>
            </a:pPr>
            <a:endParaRPr lang="en-US" dirty="0"/>
          </a:p>
          <a:p>
            <a:pPr>
              <a:spcAft>
                <a:spcPts val="600"/>
              </a:spcAft>
            </a:pPr>
            <a:endParaRPr lang="en-US" dirty="0"/>
          </a:p>
          <a:p>
            <a:pPr>
              <a:spcAft>
                <a:spcPts val="600"/>
              </a:spcAft>
            </a:pPr>
            <a:endParaRPr lang="en-US" dirty="0"/>
          </a:p>
          <a:p>
            <a:pPr>
              <a:spcAft>
                <a:spcPts val="600"/>
              </a:spcAft>
            </a:pPr>
            <a:endParaRPr lang="en-US" dirty="0"/>
          </a:p>
          <a:p>
            <a:pPr>
              <a:spcAft>
                <a:spcPts val="600"/>
              </a:spcAft>
            </a:pPr>
            <a:endParaRPr lang="en-US" dirty="0"/>
          </a:p>
        </p:txBody>
      </p:sp>
      <p:sp>
        <p:nvSpPr>
          <p:cNvPr id="6" name="Footer Placeholder 4">
            <a:extLst>
              <a:ext uri="{FF2B5EF4-FFF2-40B4-BE49-F238E27FC236}">
                <a16:creationId xmlns:a16="http://schemas.microsoft.com/office/drawing/2014/main" id="{5DB3B705-D0BA-472D-82AD-3009A01CB1FE}"/>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957550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2E2E38"/>
                </a:solidFill>
                <a:effectLst/>
                <a:uLnTx/>
                <a:uFillTx/>
                <a:latin typeface="EYInterstate Light" panose="02000506000000020004" pitchFamily="2" charset="0"/>
                <a:ea typeface="+mj-ea"/>
                <a:cs typeface="Arial" pitchFamily="34" charset="0"/>
              </a:rPr>
              <a:t>Form </a:t>
            </a:r>
            <a:r>
              <a:rPr lang="en-US" b="0" dirty="0">
                <a:solidFill>
                  <a:srgbClr val="2E2E38"/>
                </a:solidFill>
                <a:latin typeface="EYInterstate Light" panose="02000506000000020004" pitchFamily="2" charset="0"/>
              </a:rPr>
              <a:t>8992 changes</a:t>
            </a:r>
            <a:endParaRPr lang="en-US" dirty="0"/>
          </a:p>
        </p:txBody>
      </p:sp>
      <p:sp>
        <p:nvSpPr>
          <p:cNvPr id="4" name="Footer Placeholder 4">
            <a:extLst>
              <a:ext uri="{FF2B5EF4-FFF2-40B4-BE49-F238E27FC236}">
                <a16:creationId xmlns:a16="http://schemas.microsoft.com/office/drawing/2014/main" id="{5C4058BA-0D87-46A0-A1DB-D99F868546AC}"/>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3894928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a:xfrm>
            <a:off x="599032" y="294200"/>
            <a:ext cx="10978515" cy="590400"/>
          </a:xfrm>
        </p:spPr>
        <p:txBody>
          <a:bodyPr/>
          <a:lstStyle/>
          <a:p>
            <a:r>
              <a:rPr lang="en-GB" dirty="0"/>
              <a:t>Form 8992</a:t>
            </a:r>
            <a:br>
              <a:rPr lang="en-GB" dirty="0"/>
            </a:br>
            <a:r>
              <a:rPr lang="en-US" sz="1800" dirty="0"/>
              <a:t>US Shareholder Calculation of Global Intangible Low-Taxed Income (GILTI)</a:t>
            </a:r>
            <a:r>
              <a:rPr lang="en-GB" sz="1800" dirty="0"/>
              <a:t> </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idx="1"/>
          </p:nvPr>
        </p:nvSpPr>
        <p:spPr/>
        <p:txBody>
          <a:bodyPr/>
          <a:lstStyle/>
          <a:p>
            <a:r>
              <a:rPr lang="en-US" dirty="0"/>
              <a:t>Minor change to Form 8992, Page 1, Part II, Line 5 (GILTI):</a:t>
            </a:r>
          </a:p>
          <a:p>
            <a:pPr lvl="1"/>
            <a:r>
              <a:rPr lang="en-US" dirty="0"/>
              <a:t>Updated to say “If zero or less, enter -0-” to align with the specific form instructions and make the form more intuitive.</a:t>
            </a:r>
          </a:p>
          <a:p>
            <a:pPr lvl="1"/>
            <a:r>
              <a:rPr lang="en-US" dirty="0"/>
              <a:t>No other technical and/or content changes from TY21.</a:t>
            </a:r>
          </a:p>
          <a:p>
            <a:r>
              <a:rPr lang="en-US" dirty="0"/>
              <a:t>Schedule A and B instructions clarify that “FOREIGNUS” and “APPLIED FOR” no longer valid options when completing the EIN/Reference ID column</a:t>
            </a:r>
          </a:p>
          <a:p>
            <a:pPr lvl="1"/>
            <a:r>
              <a:rPr lang="en-US" dirty="0"/>
              <a:t>If using reference ID, it must align with Form 5471.</a:t>
            </a:r>
          </a:p>
          <a:p>
            <a:r>
              <a:rPr lang="en-US" dirty="0"/>
              <a:t>Minor update in instructions on where corporate shareholders and individual shareholders are to report on the Form 1120 Sch C and Form 1040, respectively:</a:t>
            </a:r>
          </a:p>
          <a:p>
            <a:pPr lvl="1"/>
            <a:r>
              <a:rPr lang="en-US" dirty="0"/>
              <a:t>In the TY21 instructions, there were specific form line references provided. Whereas in TY22 it states to use the “appropriate lines.”</a:t>
            </a:r>
          </a:p>
          <a:p>
            <a:endParaRPr lang="en-US" dirty="0"/>
          </a:p>
          <a:p>
            <a:endParaRPr lang="en-US" dirty="0"/>
          </a:p>
          <a:p>
            <a:endParaRPr lang="en-US" dirty="0"/>
          </a:p>
        </p:txBody>
      </p:sp>
      <p:sp>
        <p:nvSpPr>
          <p:cNvPr id="6" name="Footer Placeholder 4">
            <a:extLst>
              <a:ext uri="{FF2B5EF4-FFF2-40B4-BE49-F238E27FC236}">
                <a16:creationId xmlns:a16="http://schemas.microsoft.com/office/drawing/2014/main" id="{9AF204C6-3054-4D1A-8715-9F65C9CD277B}"/>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4235265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eaLnBrk="1" hangingPunct="1">
              <a:lnSpc>
                <a:spcPct val="85000"/>
              </a:lnSpc>
            </a:pPr>
            <a:r>
              <a:rPr lang="en-IN" altLang="en-US" sz="3000" dirty="0">
                <a:solidFill>
                  <a:srgbClr val="2E2E38"/>
                </a:solidFill>
                <a:cs typeface="Arial" panose="020B0604020202020204" pitchFamily="34" charset="0"/>
              </a:rPr>
              <a:t>Form 5471: filing requirements and categories of filers</a:t>
            </a:r>
            <a:endParaRPr lang="en-GB" altLang="en-US" sz="3000" dirty="0">
              <a:solidFill>
                <a:srgbClr val="2E2E38"/>
              </a:solidFill>
              <a:cs typeface="Arial" panose="020B0604020202020204" pitchFamily="34" charset="0"/>
            </a:endParaRPr>
          </a:p>
          <a:p>
            <a:endParaRPr lang="en-US" dirty="0"/>
          </a:p>
        </p:txBody>
      </p:sp>
      <p:sp>
        <p:nvSpPr>
          <p:cNvPr id="4" name="Footer Placeholder 4">
            <a:extLst>
              <a:ext uri="{FF2B5EF4-FFF2-40B4-BE49-F238E27FC236}">
                <a16:creationId xmlns:a16="http://schemas.microsoft.com/office/drawing/2014/main" id="{88056E89-BC75-4781-AC88-E86386BE4357}"/>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3726581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0F6C-13E0-4A5F-BC02-0F8665FB691F}"/>
              </a:ext>
            </a:extLst>
          </p:cNvPr>
          <p:cNvSpPr>
            <a:spLocks noGrp="1"/>
          </p:cNvSpPr>
          <p:nvPr>
            <p:ph type="title"/>
          </p:nvPr>
        </p:nvSpPr>
        <p:spPr>
          <a:xfrm>
            <a:off x="599032" y="294200"/>
            <a:ext cx="10978515" cy="590400"/>
          </a:xfrm>
        </p:spPr>
        <p:txBody>
          <a:bodyPr/>
          <a:lstStyle/>
          <a:p>
            <a:r>
              <a:rPr lang="en-US" altLang="en-US" dirty="0"/>
              <a:t>Form 5471 filing requirements</a:t>
            </a:r>
            <a:endParaRPr lang="en-US" dirty="0"/>
          </a:p>
        </p:txBody>
      </p:sp>
      <p:sp>
        <p:nvSpPr>
          <p:cNvPr id="3" name="Content Placeholder 2">
            <a:extLst>
              <a:ext uri="{FF2B5EF4-FFF2-40B4-BE49-F238E27FC236}">
                <a16:creationId xmlns:a16="http://schemas.microsoft.com/office/drawing/2014/main" id="{1402DE36-3419-49C4-879E-ED7A8B87A66E}"/>
              </a:ext>
            </a:extLst>
          </p:cNvPr>
          <p:cNvSpPr>
            <a:spLocks noGrp="1"/>
          </p:cNvSpPr>
          <p:nvPr>
            <p:ph idx="1"/>
          </p:nvPr>
        </p:nvSpPr>
        <p:spPr/>
        <p:txBody>
          <a:bodyPr/>
          <a:lstStyle/>
          <a:p>
            <a:r>
              <a:rPr lang="en-US" dirty="0"/>
              <a:t>Section 6038 requires activities of a CFC to be reported on Form 5471.</a:t>
            </a:r>
          </a:p>
          <a:p>
            <a:r>
              <a:rPr lang="en-US" dirty="0"/>
              <a:t>Section 6046 requires that all information about acquisitions, dispositions or reorganizations of 10% or more of a foreign corporation be reported on Schedule O of </a:t>
            </a:r>
            <a:br>
              <a:rPr lang="en-US" dirty="0"/>
            </a:br>
            <a:r>
              <a:rPr lang="en-US" dirty="0"/>
              <a:t>Form 5471.</a:t>
            </a:r>
          </a:p>
          <a:p>
            <a:r>
              <a:rPr lang="en-US" dirty="0"/>
              <a:t>PDF of form: </a:t>
            </a:r>
            <a:r>
              <a:rPr lang="en-US" dirty="0">
                <a:solidFill>
                  <a:srgbClr val="155CB4"/>
                </a:solidFill>
                <a:hlinkClick r:id="rId2">
                  <a:extLst>
                    <a:ext uri="{A12FA001-AC4F-418D-AE19-62706E023703}">
                      <ahyp:hlinkClr xmlns:ahyp="http://schemas.microsoft.com/office/drawing/2018/hyperlinkcolor" val="tx"/>
                    </a:ext>
                  </a:extLst>
                </a:hlinkClick>
              </a:rPr>
              <a:t>https://www.irs.gov/pub/irs-pdf/f5471.pdf</a:t>
            </a:r>
            <a:endParaRPr lang="en-US" dirty="0">
              <a:solidFill>
                <a:srgbClr val="155CB4"/>
              </a:solidFill>
            </a:endParaRPr>
          </a:p>
          <a:p>
            <a:r>
              <a:rPr lang="en-US" dirty="0"/>
              <a:t>Form instructions: </a:t>
            </a:r>
            <a:r>
              <a:rPr lang="en-US" dirty="0">
                <a:solidFill>
                  <a:srgbClr val="155CB4"/>
                </a:solidFill>
                <a:hlinkClick r:id="rId3">
                  <a:extLst>
                    <a:ext uri="{A12FA001-AC4F-418D-AE19-62706E023703}">
                      <ahyp:hlinkClr xmlns:ahyp="http://schemas.microsoft.com/office/drawing/2018/hyperlinkcolor" val="tx"/>
                    </a:ext>
                  </a:extLst>
                </a:hlinkClick>
              </a:rPr>
              <a:t>https://www.irs.gov/pub/irs-pdf/i5471.pdf</a:t>
            </a:r>
            <a:endParaRPr lang="en-US" dirty="0">
              <a:solidFill>
                <a:srgbClr val="155CB4"/>
              </a:solidFill>
            </a:endParaRPr>
          </a:p>
          <a:p>
            <a:r>
              <a:rPr lang="en-US" dirty="0"/>
              <a:t>Categories 1a–5c:</a:t>
            </a:r>
          </a:p>
          <a:p>
            <a:pPr lvl="1"/>
            <a:r>
              <a:rPr lang="en-US" dirty="0"/>
              <a:t>New as of the 2020 revision</a:t>
            </a:r>
          </a:p>
          <a:p>
            <a:r>
              <a:rPr lang="en-US" dirty="0"/>
              <a:t>Form 5471 must be filed according to applicable categories.</a:t>
            </a:r>
          </a:p>
          <a:p>
            <a:r>
              <a:rPr lang="en-US" dirty="0"/>
              <a:t>Preparers should refer to the table in the instructions to verify filing requirements.</a:t>
            </a:r>
          </a:p>
          <a:p>
            <a:endParaRPr lang="en-US" dirty="0"/>
          </a:p>
          <a:p>
            <a:endParaRPr lang="en-US" dirty="0"/>
          </a:p>
          <a:p>
            <a:endParaRPr lang="en-US" dirty="0"/>
          </a:p>
        </p:txBody>
      </p:sp>
      <p:sp>
        <p:nvSpPr>
          <p:cNvPr id="6" name="Footer Placeholder 4">
            <a:extLst>
              <a:ext uri="{FF2B5EF4-FFF2-40B4-BE49-F238E27FC236}">
                <a16:creationId xmlns:a16="http://schemas.microsoft.com/office/drawing/2014/main" id="{91DD7408-E87B-4C9E-A458-BB3C8319A62F}"/>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093310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A712B-EBB9-456C-BC8B-6A63A81590E6}"/>
              </a:ext>
            </a:extLst>
          </p:cNvPr>
          <p:cNvSpPr>
            <a:spLocks noGrp="1"/>
          </p:cNvSpPr>
          <p:nvPr>
            <p:ph type="title"/>
          </p:nvPr>
        </p:nvSpPr>
        <p:spPr>
          <a:xfrm>
            <a:off x="599032" y="294200"/>
            <a:ext cx="10978515" cy="590400"/>
          </a:xfrm>
        </p:spPr>
        <p:txBody>
          <a:bodyPr/>
          <a:lstStyle/>
          <a:p>
            <a:r>
              <a:rPr lang="en-US" altLang="en-US" dirty="0"/>
              <a:t>Form 5471 categories of filers</a:t>
            </a:r>
            <a:endParaRPr lang="en-US" dirty="0"/>
          </a:p>
        </p:txBody>
      </p:sp>
      <p:sp>
        <p:nvSpPr>
          <p:cNvPr id="3" name="Content Placeholder 2">
            <a:extLst>
              <a:ext uri="{FF2B5EF4-FFF2-40B4-BE49-F238E27FC236}">
                <a16:creationId xmlns:a16="http://schemas.microsoft.com/office/drawing/2014/main" id="{C4295B80-52B3-48A5-BA9D-E5122162BF4C}"/>
              </a:ext>
            </a:extLst>
          </p:cNvPr>
          <p:cNvSpPr>
            <a:spLocks noGrp="1"/>
          </p:cNvSpPr>
          <p:nvPr>
            <p:ph idx="1"/>
          </p:nvPr>
        </p:nvSpPr>
        <p:spPr/>
        <p:txBody>
          <a:bodyPr/>
          <a:lstStyle/>
          <a:p>
            <a:r>
              <a:rPr lang="en-US" dirty="0"/>
              <a:t>Category 1</a:t>
            </a:r>
          </a:p>
          <a:p>
            <a:pPr lvl="1"/>
            <a:r>
              <a:rPr lang="en-US" dirty="0"/>
              <a:t>A US person* who owns 10% or more of the combined voting power or value of all shares of classes of stock of a specified foreign corporation (SFC).</a:t>
            </a:r>
          </a:p>
          <a:p>
            <a:pPr lvl="1"/>
            <a:r>
              <a:rPr lang="en-US" dirty="0"/>
              <a:t>There are three types of Category 1 filers: Category 1a, 1b and 1c.</a:t>
            </a:r>
          </a:p>
          <a:p>
            <a:r>
              <a:rPr lang="en-US" dirty="0"/>
              <a:t>Category 2</a:t>
            </a:r>
          </a:p>
          <a:p>
            <a:pPr lvl="1"/>
            <a:r>
              <a:rPr lang="en-US" dirty="0"/>
              <a:t>A US citizen or resident who is an officer or director of a foreign corporation in which a US person* has acquired 10% of the vote or value of the foreign corporation or an additional 10% of the vote or value of the foreign corporation.</a:t>
            </a:r>
          </a:p>
          <a:p>
            <a:endParaRPr lang="en-US" dirty="0"/>
          </a:p>
        </p:txBody>
      </p:sp>
      <p:sp>
        <p:nvSpPr>
          <p:cNvPr id="6" name="Rectangle 5">
            <a:extLst>
              <a:ext uri="{FF2B5EF4-FFF2-40B4-BE49-F238E27FC236}">
                <a16:creationId xmlns:a16="http://schemas.microsoft.com/office/drawing/2014/main" id="{6BBD3C76-13EC-421F-AA02-9FDF6832A180}"/>
              </a:ext>
            </a:extLst>
          </p:cNvPr>
          <p:cNvSpPr>
            <a:spLocks noChangeArrowheads="1"/>
          </p:cNvSpPr>
          <p:nvPr/>
        </p:nvSpPr>
        <p:spPr bwMode="auto">
          <a:xfrm>
            <a:off x="606907" y="6193047"/>
            <a:ext cx="92678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defRPr>
                <a:solidFill>
                  <a:schemeClr val="tx1"/>
                </a:solidFill>
                <a:latin typeface="EYInterstate Light" panose="02000506000000020004" pitchFamily="2" charset="0"/>
              </a:defRPr>
            </a:lvl1pPr>
            <a:lvl2pPr>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marL="0" lvl="1" eaLnBrk="1" hangingPunct="1"/>
            <a:r>
              <a:rPr lang="en-US" altLang="en-US" sz="800" dirty="0">
                <a:solidFill>
                  <a:schemeClr val="bg1"/>
                </a:solidFill>
              </a:rPr>
              <a:t>*</a:t>
            </a:r>
            <a:r>
              <a:rPr lang="en-US" altLang="en-US" sz="800" b="1" dirty="0">
                <a:solidFill>
                  <a:schemeClr val="bg1"/>
                </a:solidFill>
              </a:rPr>
              <a:t>Note</a:t>
            </a:r>
            <a:r>
              <a:rPr lang="en-US" altLang="en-US" sz="800" dirty="0">
                <a:solidFill>
                  <a:schemeClr val="bg1"/>
                </a:solidFill>
              </a:rPr>
              <a:t>: The definition of a US person changes depending on the category.</a:t>
            </a:r>
          </a:p>
        </p:txBody>
      </p:sp>
      <p:sp>
        <p:nvSpPr>
          <p:cNvPr id="7" name="Footer Placeholder 4">
            <a:extLst>
              <a:ext uri="{FF2B5EF4-FFF2-40B4-BE49-F238E27FC236}">
                <a16:creationId xmlns:a16="http://schemas.microsoft.com/office/drawing/2014/main" id="{0A807C53-76FB-485A-9DAC-933A41E3150A}"/>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2508307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A712B-EBB9-456C-BC8B-6A63A81590E6}"/>
              </a:ext>
            </a:extLst>
          </p:cNvPr>
          <p:cNvSpPr>
            <a:spLocks noGrp="1"/>
          </p:cNvSpPr>
          <p:nvPr>
            <p:ph type="title"/>
          </p:nvPr>
        </p:nvSpPr>
        <p:spPr>
          <a:xfrm>
            <a:off x="599032" y="294200"/>
            <a:ext cx="10978515" cy="590400"/>
          </a:xfrm>
        </p:spPr>
        <p:txBody>
          <a:bodyPr/>
          <a:lstStyle/>
          <a:p>
            <a:r>
              <a:rPr lang="en-US" altLang="en-US" dirty="0"/>
              <a:t>Form 5471 categories of filers (cont.)</a:t>
            </a:r>
            <a:br>
              <a:rPr lang="en-US" altLang="en-US" dirty="0"/>
            </a:br>
            <a:r>
              <a:rPr lang="en-US" altLang="en-US" sz="1800" dirty="0"/>
              <a:t>Note related to Category 1 filers</a:t>
            </a:r>
            <a:endParaRPr lang="en-US" dirty="0"/>
          </a:p>
        </p:txBody>
      </p:sp>
      <p:sp>
        <p:nvSpPr>
          <p:cNvPr id="3" name="Content Placeholder 2">
            <a:extLst>
              <a:ext uri="{FF2B5EF4-FFF2-40B4-BE49-F238E27FC236}">
                <a16:creationId xmlns:a16="http://schemas.microsoft.com/office/drawing/2014/main" id="{C4295B80-52B3-48A5-BA9D-E5122162BF4C}"/>
              </a:ext>
            </a:extLst>
          </p:cNvPr>
          <p:cNvSpPr>
            <a:spLocks noGrp="1"/>
          </p:cNvSpPr>
          <p:nvPr>
            <p:ph idx="1"/>
          </p:nvPr>
        </p:nvSpPr>
        <p:spPr/>
        <p:txBody>
          <a:bodyPr/>
          <a:lstStyle/>
          <a:p>
            <a:r>
              <a:rPr lang="en-US" dirty="0"/>
              <a:t>A US shareholder who is a Category 1 filer must continue to file all information required of a Category 1 filer as long as:</a:t>
            </a:r>
          </a:p>
          <a:p>
            <a:pPr lvl="1"/>
            <a:r>
              <a:rPr lang="en-US" dirty="0"/>
              <a:t>The Section 965 SFC (or foreign-controlled Section 965 SFC) has accumulated earnings and profits (E&amp;P) related to Section 965 that are reportable on Schedule J (Form 5471). </a:t>
            </a:r>
          </a:p>
          <a:p>
            <a:pPr marL="688975" lvl="1" indent="0">
              <a:buNone/>
            </a:pPr>
            <a:r>
              <a:rPr lang="en-US" dirty="0"/>
              <a:t> Or</a:t>
            </a:r>
          </a:p>
          <a:p>
            <a:pPr lvl="1"/>
            <a:r>
              <a:rPr lang="en-US" dirty="0"/>
              <a:t>The Category 1 filer has previously taxed E&amp;P related to Section 965 that is reportable on Schedule P (Form 5471).</a:t>
            </a:r>
          </a:p>
          <a:p>
            <a:endParaRPr lang="en-US" dirty="0"/>
          </a:p>
        </p:txBody>
      </p:sp>
      <p:sp>
        <p:nvSpPr>
          <p:cNvPr id="6" name="Footer Placeholder 4">
            <a:extLst>
              <a:ext uri="{FF2B5EF4-FFF2-40B4-BE49-F238E27FC236}">
                <a16:creationId xmlns:a16="http://schemas.microsoft.com/office/drawing/2014/main" id="{686D76C3-B485-439C-98D7-8DC684A93EB7}"/>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2827116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A712B-EBB9-456C-BC8B-6A63A81590E6}"/>
              </a:ext>
            </a:extLst>
          </p:cNvPr>
          <p:cNvSpPr>
            <a:spLocks noGrp="1"/>
          </p:cNvSpPr>
          <p:nvPr>
            <p:ph type="title"/>
          </p:nvPr>
        </p:nvSpPr>
        <p:spPr>
          <a:xfrm>
            <a:off x="599032" y="294200"/>
            <a:ext cx="10978515" cy="590400"/>
          </a:xfrm>
        </p:spPr>
        <p:txBody>
          <a:bodyPr/>
          <a:lstStyle/>
          <a:p>
            <a:r>
              <a:rPr lang="en-US" altLang="en-US" dirty="0"/>
              <a:t>Form 5471 categories of filers (cont.)</a:t>
            </a:r>
            <a:endParaRPr lang="en-US" dirty="0"/>
          </a:p>
        </p:txBody>
      </p:sp>
      <p:sp>
        <p:nvSpPr>
          <p:cNvPr id="3" name="Content Placeholder 2">
            <a:extLst>
              <a:ext uri="{FF2B5EF4-FFF2-40B4-BE49-F238E27FC236}">
                <a16:creationId xmlns:a16="http://schemas.microsoft.com/office/drawing/2014/main" id="{C4295B80-52B3-48A5-BA9D-E5122162BF4C}"/>
              </a:ext>
            </a:extLst>
          </p:cNvPr>
          <p:cNvSpPr>
            <a:spLocks noGrp="1"/>
          </p:cNvSpPr>
          <p:nvPr>
            <p:ph idx="1"/>
          </p:nvPr>
        </p:nvSpPr>
        <p:spPr/>
        <p:txBody>
          <a:bodyPr/>
          <a:lstStyle/>
          <a:p>
            <a:r>
              <a:rPr lang="en-US" dirty="0"/>
              <a:t>Category 3</a:t>
            </a:r>
          </a:p>
          <a:p>
            <a:pPr lvl="1"/>
            <a:r>
              <a:rPr lang="en-US" dirty="0"/>
              <a:t>A US person* who acquires stock in a foreign corporation that, when added to stock owned on the date of acquisition, equals 10% or more of the vote or value of the foreign corporation.</a:t>
            </a:r>
          </a:p>
          <a:p>
            <a:pPr lvl="1"/>
            <a:r>
              <a:rPr lang="en-US" dirty="0"/>
              <a:t>A US person* who acquires stock that, without regard to stock already owned on the date of acquisition, equals 10% or more of the vote or value of the foreign corporation.</a:t>
            </a:r>
          </a:p>
          <a:p>
            <a:pPr lvl="1"/>
            <a:r>
              <a:rPr lang="en-US" dirty="0"/>
              <a:t>A person who is treated as a US shareholder under Section 953(c) with respect to the foreign corporation.</a:t>
            </a:r>
          </a:p>
          <a:p>
            <a:pPr lvl="1"/>
            <a:r>
              <a:rPr lang="en-US" dirty="0"/>
              <a:t>A person who becomes a US person* while meeting the 10% stock ownership requirement with respect to the foreign corporation.</a:t>
            </a:r>
          </a:p>
          <a:p>
            <a:pPr marL="688975" indent="0">
              <a:buNone/>
            </a:pPr>
            <a:r>
              <a:rPr lang="en-US" sz="1800" dirty="0"/>
              <a:t>Or</a:t>
            </a:r>
          </a:p>
          <a:p>
            <a:pPr lvl="1"/>
            <a:r>
              <a:rPr lang="en-US" dirty="0"/>
              <a:t>A US person* who disposes of sufficient stock in the foreign corporation to reduce his or her interest to less than 10% of the vote or value of the foreign corporation.</a:t>
            </a:r>
          </a:p>
          <a:p>
            <a:endParaRPr lang="en-US" dirty="0"/>
          </a:p>
        </p:txBody>
      </p:sp>
      <p:sp>
        <p:nvSpPr>
          <p:cNvPr id="7" name="Rectangle 6">
            <a:extLst>
              <a:ext uri="{FF2B5EF4-FFF2-40B4-BE49-F238E27FC236}">
                <a16:creationId xmlns:a16="http://schemas.microsoft.com/office/drawing/2014/main" id="{93B7C521-F87F-4B66-8423-85942BC01A3B}"/>
              </a:ext>
            </a:extLst>
          </p:cNvPr>
          <p:cNvSpPr>
            <a:spLocks noChangeArrowheads="1"/>
          </p:cNvSpPr>
          <p:nvPr/>
        </p:nvSpPr>
        <p:spPr bwMode="auto">
          <a:xfrm>
            <a:off x="606907" y="6193047"/>
            <a:ext cx="92678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defRPr>
                <a:solidFill>
                  <a:schemeClr val="tx1"/>
                </a:solidFill>
                <a:latin typeface="EYInterstate Light" panose="02000506000000020004" pitchFamily="2" charset="0"/>
              </a:defRPr>
            </a:lvl1pPr>
            <a:lvl2pPr>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marL="0" lvl="1" eaLnBrk="1" hangingPunct="1"/>
            <a:r>
              <a:rPr lang="en-US" altLang="en-US" sz="800" dirty="0">
                <a:solidFill>
                  <a:schemeClr val="bg1"/>
                </a:solidFill>
              </a:rPr>
              <a:t>*</a:t>
            </a:r>
            <a:r>
              <a:rPr lang="en-US" altLang="en-US" sz="800" b="1" dirty="0">
                <a:solidFill>
                  <a:schemeClr val="bg1"/>
                </a:solidFill>
              </a:rPr>
              <a:t>Note</a:t>
            </a:r>
            <a:r>
              <a:rPr lang="en-US" altLang="en-US" sz="800" dirty="0">
                <a:solidFill>
                  <a:schemeClr val="bg1"/>
                </a:solidFill>
              </a:rPr>
              <a:t>: The definition of a US person changes depending on the category.</a:t>
            </a:r>
          </a:p>
        </p:txBody>
      </p:sp>
      <p:sp>
        <p:nvSpPr>
          <p:cNvPr id="6" name="Footer Placeholder 4">
            <a:extLst>
              <a:ext uri="{FF2B5EF4-FFF2-40B4-BE49-F238E27FC236}">
                <a16:creationId xmlns:a16="http://schemas.microsoft.com/office/drawing/2014/main" id="{CEE22CDA-0504-4537-8EEB-D563F8C309BD}"/>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642107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6BD27EC-007C-41CB-8CCF-F354B8C48407}"/>
              </a:ext>
            </a:extLst>
          </p:cNvPr>
          <p:cNvSpPr>
            <a:spLocks noGrp="1"/>
          </p:cNvSpPr>
          <p:nvPr>
            <p:ph type="ftr" sz="quarter" idx="11"/>
          </p:nvPr>
        </p:nvSpPr>
        <p:spPr/>
        <p:txBody>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EYInterstate" panose="02000503020000020004" pitchFamily="2" charset="0"/>
                <a:ea typeface="+mn-ea"/>
                <a:cs typeface="+mn-cs"/>
              </a:rPr>
              <a:t>EY Exempt Organization Tax Services Future Tax Leaders program</a:t>
            </a:r>
            <a:endParaRPr kumimoji="0" lang="en-US" sz="800" b="0" i="0" u="none" strike="noStrike" kern="1200" cap="none" spc="0" normalizeH="0" baseline="0" noProof="0" dirty="0">
              <a:ln>
                <a:noFill/>
              </a:ln>
              <a:solidFill>
                <a:prstClr val="white"/>
              </a:solidFill>
              <a:effectLst/>
              <a:uLnTx/>
              <a:uFillTx/>
              <a:latin typeface="EYInterstate" panose="02000503020000020004" pitchFamily="2" charset="0"/>
              <a:ea typeface="+mn-ea"/>
              <a:cs typeface="+mn-cs"/>
            </a:endParaRPr>
          </a:p>
        </p:txBody>
      </p:sp>
      <p:sp>
        <p:nvSpPr>
          <p:cNvPr id="5" name="Slide Number Placeholder 4">
            <a:extLst>
              <a:ext uri="{FF2B5EF4-FFF2-40B4-BE49-F238E27FC236}">
                <a16:creationId xmlns:a16="http://schemas.microsoft.com/office/drawing/2014/main" id="{D05C8DAC-63C5-4A60-89BB-BFEEE9F08E78}"/>
              </a:ext>
            </a:extLst>
          </p:cNvPr>
          <p:cNvSpPr>
            <a:spLocks noGrp="1"/>
          </p:cNvSpPr>
          <p:nvPr>
            <p:ph type="sldNum" sz="quarter" idx="12"/>
          </p:nvPr>
        </p:nvSpPr>
        <p:spPr/>
        <p:txBody>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EYInterstate" panose="02000503020000020004" pitchFamily="2" charset="0"/>
                <a:ea typeface="+mn-ea"/>
                <a:cs typeface="+mn-cs"/>
              </a:rPr>
              <a:t>Page </a:t>
            </a:r>
            <a:fld id="{F1BC30E3-FFE5-4B91-AA19-87A149EBB9EE}" type="slidenum">
              <a:rPr kumimoji="0" lang="en-IN" sz="800" b="0" i="0" u="none" strike="noStrike" kern="1200" cap="none" spc="0" normalizeH="0" baseline="0" noProof="0">
                <a:ln>
                  <a:noFill/>
                </a:ln>
                <a:solidFill>
                  <a:prstClr val="white"/>
                </a:solidFill>
                <a:effectLst/>
                <a:uLnTx/>
                <a:uFillTx/>
                <a:latin typeface="EYInterstate" panose="02000503020000020004" pitchFamily="2" charset="0"/>
                <a:ea typeface="+mn-ea"/>
                <a:cs typeface="+mn-cs"/>
              </a:rPr>
              <a:pPr marL="0" marR="0" lvl="0" indent="0" algn="l" defTabSz="913943" rtl="0" eaLnBrk="1" fontAlgn="auto" latinLnBrk="0" hangingPunct="1">
                <a:lnSpc>
                  <a:spcPct val="100000"/>
                </a:lnSpc>
                <a:spcBef>
                  <a:spcPts val="0"/>
                </a:spcBef>
                <a:spcAft>
                  <a:spcPts val="0"/>
                </a:spcAft>
                <a:buClrTx/>
                <a:buSzTx/>
                <a:buFontTx/>
                <a:buNone/>
                <a:tabLst/>
                <a:defRPr/>
              </a:pPr>
              <a:t>3</a:t>
            </a:fld>
            <a:endParaRPr kumimoji="0" lang="en-IN" sz="800" b="0" i="0" u="none" strike="noStrike" kern="1200" cap="none" spc="0" normalizeH="0" baseline="0" noProof="0" dirty="0">
              <a:ln>
                <a:noFill/>
              </a:ln>
              <a:solidFill>
                <a:prstClr val="white"/>
              </a:solidFill>
              <a:effectLst/>
              <a:uLnTx/>
              <a:uFillTx/>
              <a:latin typeface="EYInterstate" panose="02000503020000020004" pitchFamily="2" charset="0"/>
              <a:ea typeface="+mn-ea"/>
              <a:cs typeface="+mn-cs"/>
            </a:endParaRPr>
          </a:p>
        </p:txBody>
      </p:sp>
      <p:sp>
        <p:nvSpPr>
          <p:cNvPr id="8" name="TextBox 7">
            <a:extLst>
              <a:ext uri="{FF2B5EF4-FFF2-40B4-BE49-F238E27FC236}">
                <a16:creationId xmlns:a16="http://schemas.microsoft.com/office/drawing/2014/main" id="{3125DCC2-1057-485F-8274-D9EFB74FFC51}"/>
              </a:ext>
            </a:extLst>
          </p:cNvPr>
          <p:cNvSpPr txBox="1"/>
          <p:nvPr/>
        </p:nvSpPr>
        <p:spPr>
          <a:xfrm>
            <a:off x="620075" y="662345"/>
            <a:ext cx="9324810" cy="899777"/>
          </a:xfrm>
          <a:prstGeom prst="rect">
            <a:avLst/>
          </a:prstGeom>
          <a:noFill/>
        </p:spPr>
        <p:txBody>
          <a:bodyPr wrap="square" lIns="0" tIns="36557" rIns="0" bIns="0" rtlCol="0">
            <a:spAutoFit/>
          </a:bodyPr>
          <a:lstStyle/>
          <a:p>
            <a:pPr marL="0" marR="0" lvl="0" indent="0" algn="l" defTabSz="913943" rtl="0" eaLnBrk="1" fontAlgn="auto" latinLnBrk="0" hangingPunct="1">
              <a:lnSpc>
                <a:spcPct val="85000"/>
              </a:lnSpc>
              <a:spcBef>
                <a:spcPts val="0"/>
              </a:spcBef>
              <a:spcAft>
                <a:spcPts val="600"/>
              </a:spcAft>
              <a:buClr>
                <a:srgbClr val="27ACAA"/>
              </a:buClr>
              <a:buSzPct val="70000"/>
              <a:buFontTx/>
              <a:buNone/>
              <a:tabLst/>
              <a:defRPr/>
            </a:pPr>
            <a:r>
              <a:rPr kumimoji="0" lang="en-US" sz="6597" b="0" i="0" u="none" strike="noStrike" kern="1200" cap="none" spc="0" normalizeH="0" baseline="0" noProof="0" dirty="0">
                <a:ln>
                  <a:noFill/>
                </a:ln>
                <a:solidFill>
                  <a:srgbClr val="FFE600"/>
                </a:solidFill>
                <a:effectLst/>
                <a:uLnTx/>
                <a:uFillTx/>
                <a:latin typeface="EYInterstate Light"/>
                <a:ea typeface="+mn-ea"/>
                <a:cs typeface="+mn-cs"/>
              </a:rPr>
              <a:t>Learning objectives</a:t>
            </a:r>
          </a:p>
        </p:txBody>
      </p:sp>
      <p:sp>
        <p:nvSpPr>
          <p:cNvPr id="12" name="TextBox 11">
            <a:extLst>
              <a:ext uri="{FF2B5EF4-FFF2-40B4-BE49-F238E27FC236}">
                <a16:creationId xmlns:a16="http://schemas.microsoft.com/office/drawing/2014/main" id="{32723D89-4EAF-4BB4-9B50-18049F6DB5F0}"/>
              </a:ext>
            </a:extLst>
          </p:cNvPr>
          <p:cNvSpPr txBox="1"/>
          <p:nvPr/>
        </p:nvSpPr>
        <p:spPr>
          <a:xfrm>
            <a:off x="388938" y="1803856"/>
            <a:ext cx="7048229" cy="3652263"/>
          </a:xfrm>
          <a:prstGeom prst="rect">
            <a:avLst/>
          </a:prstGeom>
          <a:noFill/>
        </p:spPr>
        <p:txBody>
          <a:bodyPr wrap="square" lIns="0" tIns="36557" rIns="0" bIns="0" rtlCol="0">
            <a:spAutoFit/>
          </a:bodyPr>
          <a:lstStyle/>
          <a:p>
            <a:pPr marL="226899" marR="0" lvl="0" indent="-226899" algn="l" defTabSz="913943" rtl="0" eaLnBrk="1" fontAlgn="auto" latinLnBrk="0" hangingPunct="1">
              <a:lnSpc>
                <a:spcPct val="100000"/>
              </a:lnSpc>
              <a:spcBef>
                <a:spcPts val="0"/>
              </a:spcBef>
              <a:spcAft>
                <a:spcPts val="1799"/>
              </a:spcAft>
              <a:buClr>
                <a:srgbClr val="FFE600"/>
              </a:buClr>
              <a:buSzPct val="110000"/>
              <a:buFont typeface="EYInterstate Light" panose="02000506000000020004" pitchFamily="2"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a:ea typeface="+mn-ea"/>
                <a:cs typeface="+mn-cs"/>
              </a:rPr>
              <a:t>Recognize the updates to Forms 5471, 8858, 8990, 8991, 8992, and Schedules K-2 and K-3 </a:t>
            </a:r>
          </a:p>
          <a:p>
            <a:pPr marL="226899" marR="0" lvl="0" indent="-226899" algn="l" defTabSz="913943" rtl="0" eaLnBrk="1" fontAlgn="auto" latinLnBrk="0" hangingPunct="1">
              <a:lnSpc>
                <a:spcPct val="100000"/>
              </a:lnSpc>
              <a:spcBef>
                <a:spcPts val="0"/>
              </a:spcBef>
              <a:spcAft>
                <a:spcPts val="1799"/>
              </a:spcAft>
              <a:buClr>
                <a:srgbClr val="FFE600"/>
              </a:buClr>
              <a:buSzPct val="110000"/>
              <a:buFont typeface="EYInterstate Light" panose="02000506000000020004" pitchFamily="2"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a:ea typeface="+mn-ea"/>
                <a:cs typeface="+mn-cs"/>
              </a:rPr>
              <a:t>Explain the Form 5471 filing requirements, categories of filers, and common pitfalls</a:t>
            </a:r>
          </a:p>
          <a:p>
            <a:pPr marL="226899" marR="0" lvl="0" indent="-226899" algn="l" defTabSz="913943" rtl="0" eaLnBrk="1" fontAlgn="auto" latinLnBrk="0" hangingPunct="1">
              <a:lnSpc>
                <a:spcPct val="100000"/>
              </a:lnSpc>
              <a:spcBef>
                <a:spcPts val="0"/>
              </a:spcBef>
              <a:spcAft>
                <a:spcPts val="1799"/>
              </a:spcAft>
              <a:buClr>
                <a:srgbClr val="FFE600"/>
              </a:buClr>
              <a:buSzPct val="110000"/>
              <a:buFont typeface="EYInterstate Light" panose="02000506000000020004" pitchFamily="2"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a:ea typeface="+mn-ea"/>
                <a:cs typeface="+mn-cs"/>
              </a:rPr>
              <a:t>Prepare for 2022 compliance</a:t>
            </a:r>
          </a:p>
          <a:p>
            <a:pPr marL="226899" marR="0" lvl="0" indent="-226899" algn="l" defTabSz="913943" rtl="0" eaLnBrk="1" fontAlgn="auto" latinLnBrk="0" hangingPunct="1">
              <a:lnSpc>
                <a:spcPct val="100000"/>
              </a:lnSpc>
              <a:spcBef>
                <a:spcPts val="0"/>
              </a:spcBef>
              <a:spcAft>
                <a:spcPts val="1799"/>
              </a:spcAft>
              <a:buClr>
                <a:srgbClr val="FFE600"/>
              </a:buClr>
              <a:buSzPct val="110000"/>
              <a:buFont typeface="EYInterstate Light" panose="02000506000000020004" pitchFamily="2"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a:ea typeface="+mn-ea"/>
                <a:cs typeface="+mn-cs"/>
              </a:rPr>
              <a:t>Discuss other current international tax topics</a:t>
            </a:r>
          </a:p>
          <a:p>
            <a:pPr marL="226899" marR="0" lvl="0" indent="-226899" algn="l" defTabSz="913943" rtl="0" eaLnBrk="1" fontAlgn="auto" latinLnBrk="0" hangingPunct="1">
              <a:lnSpc>
                <a:spcPct val="100000"/>
              </a:lnSpc>
              <a:spcBef>
                <a:spcPts val="0"/>
              </a:spcBef>
              <a:spcAft>
                <a:spcPts val="1799"/>
              </a:spcAft>
              <a:buClr>
                <a:srgbClr val="FFE600"/>
              </a:buClr>
              <a:buSzPct val="110000"/>
              <a:buFont typeface="EYInterstate Light" panose="02000506000000020004" pitchFamily="2"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a:ea typeface="+mn-ea"/>
                <a:cs typeface="+mn-cs"/>
              </a:rPr>
              <a:t>Analyze FATCA and CRS issues</a:t>
            </a:r>
          </a:p>
          <a:p>
            <a:pPr marL="226899" marR="0" lvl="0" indent="-226899" algn="l" defTabSz="913943" rtl="0" eaLnBrk="1" fontAlgn="auto" latinLnBrk="0" hangingPunct="1">
              <a:lnSpc>
                <a:spcPct val="100000"/>
              </a:lnSpc>
              <a:spcBef>
                <a:spcPts val="0"/>
              </a:spcBef>
              <a:spcAft>
                <a:spcPts val="1799"/>
              </a:spcAft>
              <a:buClr>
                <a:srgbClr val="FFE600"/>
              </a:buClr>
              <a:buSzPct val="110000"/>
              <a:buFont typeface="EYInterstate Light" panose="02000506000000020004" pitchFamily="2" charset="0"/>
              <a:buChar char="•"/>
              <a:tabLst/>
              <a:defRPr/>
            </a:pPr>
            <a:endParaRPr kumimoji="0" lang="en-US" sz="1999" b="0" i="0" u="none" strike="noStrike" kern="1200" cap="none" spc="0" normalizeH="0" baseline="0" noProof="0" dirty="0">
              <a:ln>
                <a:noFill/>
              </a:ln>
              <a:solidFill>
                <a:prstClr val="white"/>
              </a:solidFill>
              <a:effectLst/>
              <a:uLnTx/>
              <a:uFillTx/>
              <a:latin typeface="EYInterstate Light"/>
              <a:ea typeface="+mn-ea"/>
              <a:cs typeface="+mn-cs"/>
            </a:endParaRPr>
          </a:p>
        </p:txBody>
      </p:sp>
    </p:spTree>
    <p:extLst>
      <p:ext uri="{BB962C8B-B14F-4D97-AF65-F5344CB8AC3E}">
        <p14:creationId xmlns:p14="http://schemas.microsoft.com/office/powerpoint/2010/main" val="4250557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A712B-EBB9-456C-BC8B-6A63A81590E6}"/>
              </a:ext>
            </a:extLst>
          </p:cNvPr>
          <p:cNvSpPr>
            <a:spLocks noGrp="1"/>
          </p:cNvSpPr>
          <p:nvPr>
            <p:ph type="title"/>
          </p:nvPr>
        </p:nvSpPr>
        <p:spPr>
          <a:xfrm>
            <a:off x="599032" y="292630"/>
            <a:ext cx="10978515" cy="590400"/>
          </a:xfrm>
        </p:spPr>
        <p:txBody>
          <a:bodyPr/>
          <a:lstStyle/>
          <a:p>
            <a:r>
              <a:rPr lang="en-US" altLang="en-US" dirty="0"/>
              <a:t>Form 5471 categories of filers (cont.)</a:t>
            </a:r>
            <a:endParaRPr lang="en-US" dirty="0"/>
          </a:p>
        </p:txBody>
      </p:sp>
      <p:sp>
        <p:nvSpPr>
          <p:cNvPr id="3" name="Content Placeholder 2">
            <a:extLst>
              <a:ext uri="{FF2B5EF4-FFF2-40B4-BE49-F238E27FC236}">
                <a16:creationId xmlns:a16="http://schemas.microsoft.com/office/drawing/2014/main" id="{C4295B80-52B3-48A5-BA9D-E5122162BF4C}"/>
              </a:ext>
            </a:extLst>
          </p:cNvPr>
          <p:cNvSpPr>
            <a:spLocks noGrp="1"/>
          </p:cNvSpPr>
          <p:nvPr>
            <p:ph idx="1"/>
          </p:nvPr>
        </p:nvSpPr>
        <p:spPr>
          <a:xfrm>
            <a:off x="609918" y="1137920"/>
            <a:ext cx="10784913" cy="4947920"/>
          </a:xfrm>
        </p:spPr>
        <p:txBody>
          <a:bodyPr/>
          <a:lstStyle/>
          <a:p>
            <a:r>
              <a:rPr lang="en-US" dirty="0"/>
              <a:t>Category 4</a:t>
            </a:r>
          </a:p>
          <a:p>
            <a:pPr lvl="1"/>
            <a:r>
              <a:rPr lang="en-US" dirty="0"/>
              <a:t>A US person* who had control of a foreign corporation during the annual accounting period of the foreign corporation.</a:t>
            </a:r>
          </a:p>
          <a:p>
            <a:pPr lvl="1"/>
            <a:r>
              <a:rPr lang="en-US" dirty="0"/>
              <a:t>Control: owning stock possessing more than 50% of the combined voting power of all classes of stock of the foreign corporation or more than 50% of the total value of shares of all classes of stock of the foreign corporation</a:t>
            </a:r>
          </a:p>
          <a:p>
            <a:r>
              <a:rPr lang="en-US" dirty="0"/>
              <a:t>Category 5</a:t>
            </a:r>
          </a:p>
          <a:p>
            <a:pPr lvl="1"/>
            <a:r>
              <a:rPr lang="en-US" dirty="0"/>
              <a:t>A US person* who owns stock in a foreign corporation that is a CFC at any time during the tax year of the foreign corporation and who owned the stock on the last day in that year on which it was a CFC.</a:t>
            </a:r>
          </a:p>
          <a:p>
            <a:pPr lvl="1"/>
            <a:r>
              <a:rPr lang="en-US" dirty="0"/>
              <a:t>There are three types of Category 5 filers: Category 5a, 5b and 5c.</a:t>
            </a:r>
          </a:p>
          <a:p>
            <a:endParaRPr lang="en-US" dirty="0"/>
          </a:p>
        </p:txBody>
      </p:sp>
      <p:sp>
        <p:nvSpPr>
          <p:cNvPr id="7" name="Rectangle 6">
            <a:extLst>
              <a:ext uri="{FF2B5EF4-FFF2-40B4-BE49-F238E27FC236}">
                <a16:creationId xmlns:a16="http://schemas.microsoft.com/office/drawing/2014/main" id="{FEFD451E-39DA-4E78-8014-2D28E48BCE32}"/>
              </a:ext>
            </a:extLst>
          </p:cNvPr>
          <p:cNvSpPr>
            <a:spLocks noChangeArrowheads="1"/>
          </p:cNvSpPr>
          <p:nvPr/>
        </p:nvSpPr>
        <p:spPr bwMode="auto">
          <a:xfrm>
            <a:off x="606907" y="6193047"/>
            <a:ext cx="92678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defRPr>
                <a:solidFill>
                  <a:schemeClr val="tx1"/>
                </a:solidFill>
                <a:latin typeface="EYInterstate Light" panose="02000506000000020004" pitchFamily="2" charset="0"/>
              </a:defRPr>
            </a:lvl1pPr>
            <a:lvl2pPr>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marL="0" lvl="1" eaLnBrk="1" hangingPunct="1"/>
            <a:r>
              <a:rPr lang="en-US" altLang="en-US" sz="800" dirty="0">
                <a:solidFill>
                  <a:schemeClr val="bg1"/>
                </a:solidFill>
              </a:rPr>
              <a:t>*</a:t>
            </a:r>
            <a:r>
              <a:rPr lang="en-US" altLang="en-US" sz="800" b="1" dirty="0">
                <a:solidFill>
                  <a:schemeClr val="bg1"/>
                </a:solidFill>
              </a:rPr>
              <a:t>Note</a:t>
            </a:r>
            <a:r>
              <a:rPr lang="en-US" altLang="en-US" sz="800" dirty="0">
                <a:solidFill>
                  <a:schemeClr val="bg1"/>
                </a:solidFill>
              </a:rPr>
              <a:t>: The definition of a US person changes depending on the category.</a:t>
            </a:r>
          </a:p>
        </p:txBody>
      </p:sp>
      <p:sp>
        <p:nvSpPr>
          <p:cNvPr id="6" name="Footer Placeholder 4">
            <a:extLst>
              <a:ext uri="{FF2B5EF4-FFF2-40B4-BE49-F238E27FC236}">
                <a16:creationId xmlns:a16="http://schemas.microsoft.com/office/drawing/2014/main" id="{9F1A2231-488B-4EA4-8264-E14505BDC1E1}"/>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4334363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5283F-9B09-4B12-931B-905E8C55ECD4}"/>
              </a:ext>
            </a:extLst>
          </p:cNvPr>
          <p:cNvSpPr>
            <a:spLocks noGrp="1"/>
          </p:cNvSpPr>
          <p:nvPr>
            <p:ph type="title"/>
          </p:nvPr>
        </p:nvSpPr>
        <p:spPr>
          <a:xfrm>
            <a:off x="599032" y="294200"/>
            <a:ext cx="10978515" cy="590400"/>
          </a:xfrm>
        </p:spPr>
        <p:txBody>
          <a:bodyPr/>
          <a:lstStyle/>
          <a:p>
            <a:r>
              <a:rPr lang="en-GB" altLang="en-US" dirty="0"/>
              <a:t>Form 5471: Certain Category 1 and 5 filers</a:t>
            </a:r>
            <a:endParaRPr lang="en-US" dirty="0"/>
          </a:p>
        </p:txBody>
      </p:sp>
      <p:sp>
        <p:nvSpPr>
          <p:cNvPr id="3" name="Content Placeholder 2">
            <a:extLst>
              <a:ext uri="{FF2B5EF4-FFF2-40B4-BE49-F238E27FC236}">
                <a16:creationId xmlns:a16="http://schemas.microsoft.com/office/drawing/2014/main" id="{531525B5-15FC-4879-BCEE-6635A356871B}"/>
              </a:ext>
            </a:extLst>
          </p:cNvPr>
          <p:cNvSpPr>
            <a:spLocks noGrp="1"/>
          </p:cNvSpPr>
          <p:nvPr>
            <p:ph idx="1"/>
          </p:nvPr>
        </p:nvSpPr>
        <p:spPr/>
        <p:txBody>
          <a:bodyPr/>
          <a:lstStyle/>
          <a:p>
            <a:pPr marL="356616" indent="-356616" eaLnBrk="1" fontAlgn="auto" hangingPunct="1">
              <a:spcBef>
                <a:spcPts val="600"/>
              </a:spcBef>
              <a:spcAft>
                <a:spcPts val="0"/>
              </a:spcAft>
              <a:defRPr/>
            </a:pPr>
            <a:r>
              <a:rPr lang="en-US" dirty="0"/>
              <a:t>The 2020 revision to Form 5471 included four new categories of filers:</a:t>
            </a:r>
          </a:p>
          <a:p>
            <a:pPr marL="713232" lvl="1" indent="-356616" eaLnBrk="1" fontAlgn="auto" hangingPunct="1">
              <a:spcBef>
                <a:spcPts val="600"/>
              </a:spcBef>
              <a:spcAft>
                <a:spcPts val="0"/>
              </a:spcAft>
              <a:defRPr/>
            </a:pPr>
            <a:r>
              <a:rPr lang="en-US" dirty="0"/>
              <a:t>Unrelated Section 958(a) US shareholder (Categories 1b and 5b)</a:t>
            </a:r>
          </a:p>
          <a:p>
            <a:pPr marL="713232" lvl="1" indent="-356616" eaLnBrk="1" fontAlgn="auto" hangingPunct="1">
              <a:spcBef>
                <a:spcPts val="600"/>
              </a:spcBef>
              <a:spcAft>
                <a:spcPts val="0"/>
              </a:spcAft>
              <a:defRPr/>
            </a:pPr>
            <a:r>
              <a:rPr lang="en-US" dirty="0"/>
              <a:t>Related constructive US shareholder (Categories 1c and 5c)</a:t>
            </a:r>
          </a:p>
          <a:p>
            <a:pPr marL="356616" indent="-356616" eaLnBrk="1" fontAlgn="auto" hangingPunct="1">
              <a:spcBef>
                <a:spcPts val="600"/>
              </a:spcBef>
              <a:spcAft>
                <a:spcPts val="0"/>
              </a:spcAft>
              <a:defRPr/>
            </a:pPr>
            <a:r>
              <a:rPr lang="en-US" dirty="0"/>
              <a:t>The new filing types provide relief for Category 1 and 5 filers who meet certain criteria (see Revenue Procedure 2019-40).</a:t>
            </a:r>
          </a:p>
          <a:p>
            <a:pPr marL="356616" indent="-356616" eaLnBrk="1" fontAlgn="auto" hangingPunct="1">
              <a:spcBef>
                <a:spcPts val="600"/>
              </a:spcBef>
              <a:spcAft>
                <a:spcPts val="0"/>
              </a:spcAft>
              <a:defRPr/>
            </a:pPr>
            <a:r>
              <a:rPr lang="en-US" dirty="0"/>
              <a:t>To be considered a certain Category 1 or 5 filer, the CFC or SFC must be considered a “foreign-controlled corporation.”</a:t>
            </a:r>
            <a:endParaRPr lang="en-GB" dirty="0"/>
          </a:p>
          <a:p>
            <a:pPr marL="356616" indent="-356616" eaLnBrk="1" fontAlgn="auto" hangingPunct="1">
              <a:spcBef>
                <a:spcPts val="600"/>
              </a:spcBef>
              <a:spcAft>
                <a:spcPts val="0"/>
              </a:spcAft>
              <a:defRPr/>
            </a:pPr>
            <a:r>
              <a:rPr lang="en-GB" dirty="0"/>
              <a:t>Foreign-controlled corporation: </a:t>
            </a:r>
          </a:p>
          <a:p>
            <a:pPr lvl="1">
              <a:spcBef>
                <a:spcPts val="600"/>
              </a:spcBef>
              <a:defRPr/>
            </a:pPr>
            <a:r>
              <a:rPr lang="en-GB" dirty="0"/>
              <a:t>For purposes of Category 1 and Category 5, a foreign-controlled corporation is a foreign corporation that is a CFC or an SFC that would not be a CFC or SFC if the determination were made without applying subparagraphs (A), (B) and (C) of Section 318(a)(3) so as to consider a US person as owning stock that is owned by a foreign person. </a:t>
            </a:r>
            <a:endParaRPr lang="en-US" dirty="0"/>
          </a:p>
          <a:p>
            <a:endParaRPr lang="en-US" dirty="0"/>
          </a:p>
        </p:txBody>
      </p:sp>
      <p:sp>
        <p:nvSpPr>
          <p:cNvPr id="6" name="Footer Placeholder 4">
            <a:extLst>
              <a:ext uri="{FF2B5EF4-FFF2-40B4-BE49-F238E27FC236}">
                <a16:creationId xmlns:a16="http://schemas.microsoft.com/office/drawing/2014/main" id="{9EE91E36-7AE6-485E-960B-E08906C35E57}"/>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782228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5283F-9B09-4B12-931B-905E8C55ECD4}"/>
              </a:ext>
            </a:extLst>
          </p:cNvPr>
          <p:cNvSpPr>
            <a:spLocks noGrp="1"/>
          </p:cNvSpPr>
          <p:nvPr>
            <p:ph type="title"/>
          </p:nvPr>
        </p:nvSpPr>
        <p:spPr>
          <a:xfrm>
            <a:off x="599032" y="294200"/>
            <a:ext cx="10978515" cy="590400"/>
          </a:xfrm>
        </p:spPr>
        <p:txBody>
          <a:bodyPr/>
          <a:lstStyle/>
          <a:p>
            <a:r>
              <a:rPr lang="en-GB" altLang="en-US" dirty="0"/>
              <a:t>Form 5471: Certain Category 1 and 5 filers (cont.)</a:t>
            </a:r>
            <a:endParaRPr lang="en-US" dirty="0"/>
          </a:p>
        </p:txBody>
      </p:sp>
      <p:sp>
        <p:nvSpPr>
          <p:cNvPr id="3" name="Content Placeholder 2">
            <a:extLst>
              <a:ext uri="{FF2B5EF4-FFF2-40B4-BE49-F238E27FC236}">
                <a16:creationId xmlns:a16="http://schemas.microsoft.com/office/drawing/2014/main" id="{531525B5-15FC-4879-BCEE-6635A356871B}"/>
              </a:ext>
            </a:extLst>
          </p:cNvPr>
          <p:cNvSpPr>
            <a:spLocks noGrp="1"/>
          </p:cNvSpPr>
          <p:nvPr>
            <p:ph idx="1"/>
          </p:nvPr>
        </p:nvSpPr>
        <p:spPr/>
        <p:txBody>
          <a:bodyPr/>
          <a:lstStyle/>
          <a:p>
            <a:pPr eaLnBrk="1" hangingPunct="1"/>
            <a:r>
              <a:rPr lang="en-US" altLang="en-US" dirty="0"/>
              <a:t>Unrelated Section 958(a) US shareholder:</a:t>
            </a:r>
          </a:p>
          <a:p>
            <a:pPr lvl="1" eaLnBrk="1" hangingPunct="1"/>
            <a:r>
              <a:rPr lang="en-US" altLang="en-US" dirty="0"/>
              <a:t>For purposes of Category 1 and Category 5, an unrelated Section 958(a) US shareholder is a US shareholder with respect to a foreign-controlled corporation who:</a:t>
            </a:r>
          </a:p>
          <a:p>
            <a:pPr lvl="2" eaLnBrk="1" hangingPunct="1"/>
            <a:r>
              <a:rPr lang="en-US" altLang="en-US" dirty="0"/>
              <a:t>Owns, within the meaning of Section 958(a), stock of a foreign-controlled corporation</a:t>
            </a:r>
          </a:p>
          <a:p>
            <a:pPr lvl="2" eaLnBrk="1" hangingPunct="1"/>
            <a:r>
              <a:rPr lang="en-US" altLang="en-US" dirty="0"/>
              <a:t>Is not related (using principles of Section 954(d)(3)) to the foreign-controlled corporation</a:t>
            </a:r>
          </a:p>
          <a:p>
            <a:pPr eaLnBrk="1" hangingPunct="1"/>
            <a:r>
              <a:rPr lang="en-US" altLang="en-US" dirty="0"/>
              <a:t>Related constructive US shareholder:</a:t>
            </a:r>
          </a:p>
          <a:p>
            <a:pPr lvl="1" eaLnBrk="1" hangingPunct="1"/>
            <a:r>
              <a:rPr lang="en-US" altLang="en-US" dirty="0"/>
              <a:t>For purposes of Category 1 and Category 5, a related constructive US shareholder is a US shareholder with respect to a foreign-controlled corporation who:</a:t>
            </a:r>
          </a:p>
          <a:p>
            <a:pPr lvl="2" eaLnBrk="1" hangingPunct="1"/>
            <a:r>
              <a:rPr lang="en-US" altLang="en-US" dirty="0"/>
              <a:t>Does not own, within the meaning of Section 958(a), stock of the foreign-controlled corporation</a:t>
            </a:r>
          </a:p>
          <a:p>
            <a:pPr lvl="2" eaLnBrk="1" hangingPunct="1"/>
            <a:r>
              <a:rPr lang="en-US" altLang="en-US" dirty="0"/>
              <a:t>Is related (using principles of Section 954(d)(3)) to the foreign-controlled corporation</a:t>
            </a:r>
          </a:p>
          <a:p>
            <a:pPr marL="0" indent="0">
              <a:buNone/>
            </a:pPr>
            <a:endParaRPr lang="en-US" dirty="0"/>
          </a:p>
        </p:txBody>
      </p:sp>
      <p:sp>
        <p:nvSpPr>
          <p:cNvPr id="6" name="Footer Placeholder 4">
            <a:extLst>
              <a:ext uri="{FF2B5EF4-FFF2-40B4-BE49-F238E27FC236}">
                <a16:creationId xmlns:a16="http://schemas.microsoft.com/office/drawing/2014/main" id="{A7A51FCF-81A0-4651-9BA4-F965ADD560EC}"/>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2230547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A33CE89C-DAD0-405C-A389-AE57F5A7E075}"/>
              </a:ext>
            </a:extLst>
          </p:cNvPr>
          <p:cNvSpPr>
            <a:spLocks noGrp="1" noChangeArrowheads="1"/>
          </p:cNvSpPr>
          <p:nvPr>
            <p:ph type="title"/>
          </p:nvPr>
        </p:nvSpPr>
        <p:spPr>
          <a:xfrm>
            <a:off x="598714" y="293688"/>
            <a:ext cx="10979150" cy="590550"/>
          </a:xfrm>
        </p:spPr>
        <p:txBody>
          <a:bodyPr/>
          <a:lstStyle/>
          <a:p>
            <a:pPr eaLnBrk="1" hangingPunct="1"/>
            <a:r>
              <a:rPr lang="en-US" altLang="en-US" dirty="0"/>
              <a:t>Form 5471 filing requirements</a:t>
            </a:r>
          </a:p>
        </p:txBody>
      </p:sp>
      <p:pic>
        <p:nvPicPr>
          <p:cNvPr id="4" name="Content Placeholder 3">
            <a:extLst>
              <a:ext uri="{FF2B5EF4-FFF2-40B4-BE49-F238E27FC236}">
                <a16:creationId xmlns:a16="http://schemas.microsoft.com/office/drawing/2014/main" id="{BF116F4D-199F-4416-BCD5-8058BAFADAD1}"/>
              </a:ext>
            </a:extLst>
          </p:cNvPr>
          <p:cNvPicPr>
            <a:picLocks noGrp="1" noChangeAspect="1"/>
          </p:cNvPicPr>
          <p:nvPr>
            <p:ph idx="1"/>
          </p:nvPr>
        </p:nvPicPr>
        <p:blipFill>
          <a:blip r:embed="rId2"/>
          <a:stretch>
            <a:fillRect/>
          </a:stretch>
        </p:blipFill>
        <p:spPr>
          <a:xfrm>
            <a:off x="847715" y="1138238"/>
            <a:ext cx="4178319" cy="4948237"/>
          </a:xfrm>
        </p:spPr>
      </p:pic>
      <p:pic>
        <p:nvPicPr>
          <p:cNvPr id="6" name="Picture 5">
            <a:extLst>
              <a:ext uri="{FF2B5EF4-FFF2-40B4-BE49-F238E27FC236}">
                <a16:creationId xmlns:a16="http://schemas.microsoft.com/office/drawing/2014/main" id="{D71AAF23-323D-46D5-8F65-A62378751544}"/>
              </a:ext>
            </a:extLst>
          </p:cNvPr>
          <p:cNvPicPr>
            <a:picLocks noChangeAspect="1"/>
          </p:cNvPicPr>
          <p:nvPr/>
        </p:nvPicPr>
        <p:blipFill>
          <a:blip r:embed="rId3"/>
          <a:stretch>
            <a:fillRect/>
          </a:stretch>
        </p:blipFill>
        <p:spPr>
          <a:xfrm>
            <a:off x="5638800" y="1138238"/>
            <a:ext cx="5949950" cy="1284648"/>
          </a:xfrm>
          <a:prstGeom prst="rect">
            <a:avLst/>
          </a:prstGeom>
        </p:spPr>
      </p:pic>
      <p:sp>
        <p:nvSpPr>
          <p:cNvPr id="7" name="Footer Placeholder 4">
            <a:extLst>
              <a:ext uri="{FF2B5EF4-FFF2-40B4-BE49-F238E27FC236}">
                <a16:creationId xmlns:a16="http://schemas.microsoft.com/office/drawing/2014/main" id="{1AD3605F-4F52-41D5-AEC3-457EEC870E03}"/>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A99641B1-8B38-4805-95FA-99A3AB010AEF}"/>
              </a:ext>
            </a:extLst>
          </p:cNvPr>
          <p:cNvSpPr>
            <a:spLocks noGrp="1"/>
          </p:cNvSpPr>
          <p:nvPr>
            <p:ph type="body" sz="quarter" idx="15"/>
          </p:nvPr>
        </p:nvSpPr>
        <p:spPr/>
        <p:txBody>
          <a:bodyPr/>
          <a:lstStyle/>
          <a:p>
            <a:pPr marL="457200" indent="-457200">
              <a:spcBef>
                <a:spcPts val="600"/>
              </a:spcBef>
              <a:buSzPct val="100000"/>
              <a:buFont typeface="+mj-lt"/>
              <a:buAutoNum type="alphaUcPeriod"/>
            </a:pPr>
            <a:r>
              <a:rPr lang="en-US" dirty="0"/>
              <a:t>Form 5471</a:t>
            </a:r>
          </a:p>
          <a:p>
            <a:pPr marL="457200" indent="-457200">
              <a:spcBef>
                <a:spcPts val="600"/>
              </a:spcBef>
              <a:buSzPct val="100000"/>
              <a:buFont typeface="+mj-lt"/>
              <a:buAutoNum type="alphaUcPeriod"/>
            </a:pPr>
            <a:r>
              <a:rPr lang="en-US" dirty="0"/>
              <a:t>Form 8865</a:t>
            </a:r>
          </a:p>
          <a:p>
            <a:pPr marL="457200" indent="-457200">
              <a:spcBef>
                <a:spcPts val="600"/>
              </a:spcBef>
              <a:buSzPct val="100000"/>
              <a:buFont typeface="+mj-lt"/>
              <a:buAutoNum type="alphaUcPeriod"/>
            </a:pPr>
            <a:r>
              <a:rPr lang="en-US" dirty="0"/>
              <a:t>Form 8858</a:t>
            </a:r>
          </a:p>
          <a:p>
            <a:pPr marL="457200" indent="-457200">
              <a:spcBef>
                <a:spcPts val="600"/>
              </a:spcBef>
              <a:buSzPct val="100000"/>
              <a:buFont typeface="+mj-lt"/>
              <a:buAutoNum type="alphaUcPeriod"/>
            </a:pPr>
            <a:r>
              <a:rPr lang="en-US" dirty="0"/>
              <a:t>Form 8991</a:t>
            </a:r>
          </a:p>
          <a:p>
            <a:pPr marL="457200" indent="-457200">
              <a:spcBef>
                <a:spcPts val="600"/>
              </a:spcBef>
              <a:buSzPct val="100000"/>
              <a:buFont typeface="+mj-lt"/>
              <a:buAutoNum type="alphaUcPeriod"/>
            </a:pPr>
            <a:r>
              <a:rPr lang="en-US" dirty="0"/>
              <a:t>Other</a:t>
            </a:r>
          </a:p>
          <a:p>
            <a:pPr marL="0" indent="0">
              <a:buNone/>
            </a:pPr>
            <a:endParaRPr lang="en-US" dirty="0"/>
          </a:p>
        </p:txBody>
      </p:sp>
      <p:sp>
        <p:nvSpPr>
          <p:cNvPr id="25" name="Text Placeholder 24">
            <a:extLst>
              <a:ext uri="{FF2B5EF4-FFF2-40B4-BE49-F238E27FC236}">
                <a16:creationId xmlns:a16="http://schemas.microsoft.com/office/drawing/2014/main" id="{61BBF1BB-BD41-4624-9EC2-732813D71F3C}"/>
              </a:ext>
            </a:extLst>
          </p:cNvPr>
          <p:cNvSpPr>
            <a:spLocks noGrp="1"/>
          </p:cNvSpPr>
          <p:nvPr>
            <p:ph type="body" sz="quarter" idx="13"/>
          </p:nvPr>
        </p:nvSpPr>
        <p:spPr>
          <a:xfrm>
            <a:off x="6305909" y="788988"/>
            <a:ext cx="1566851" cy="1354137"/>
          </a:xfrm>
        </p:spPr>
        <p:txBody>
          <a:bodyPr/>
          <a:lstStyle/>
          <a:p>
            <a:r>
              <a:rPr lang="en-US" dirty="0"/>
              <a:t>3</a:t>
            </a:r>
          </a:p>
        </p:txBody>
      </p:sp>
      <p:sp>
        <p:nvSpPr>
          <p:cNvPr id="34" name="Text Placeholder 33">
            <a:extLst>
              <a:ext uri="{FF2B5EF4-FFF2-40B4-BE49-F238E27FC236}">
                <a16:creationId xmlns:a16="http://schemas.microsoft.com/office/drawing/2014/main" id="{1E96D4FB-C15F-4F17-AC66-17E216B84AD4}"/>
              </a:ext>
            </a:extLst>
          </p:cNvPr>
          <p:cNvSpPr>
            <a:spLocks noGrp="1"/>
          </p:cNvSpPr>
          <p:nvPr>
            <p:ph type="body" sz="quarter" idx="14"/>
          </p:nvPr>
        </p:nvSpPr>
        <p:spPr/>
        <p:txBody>
          <a:bodyPr/>
          <a:lstStyle/>
          <a:p>
            <a:pPr marL="0" indent="0">
              <a:spcBef>
                <a:spcPts val="600"/>
              </a:spcBef>
              <a:buNone/>
            </a:pPr>
            <a:r>
              <a:rPr lang="en-US" sz="2400" b="1" dirty="0"/>
              <a:t>Which foreign form will be the most challenging to complete this year?</a:t>
            </a:r>
          </a:p>
        </p:txBody>
      </p:sp>
      <p:sp>
        <p:nvSpPr>
          <p:cNvPr id="9" name="Rectangle 8">
            <a:extLst>
              <a:ext uri="{FF2B5EF4-FFF2-40B4-BE49-F238E27FC236}">
                <a16:creationId xmlns:a16="http://schemas.microsoft.com/office/drawing/2014/main" id="{D85734EB-BCD1-4EDE-A01B-387ABF4EAD5E}"/>
              </a:ext>
            </a:extLst>
          </p:cNvPr>
          <p:cNvSpPr/>
          <p:nvPr/>
        </p:nvSpPr>
        <p:spPr>
          <a:xfrm>
            <a:off x="0" y="2143125"/>
            <a:ext cx="12198350" cy="78105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Rectangle 7">
            <a:extLst>
              <a:ext uri="{FF2B5EF4-FFF2-40B4-BE49-F238E27FC236}">
                <a16:creationId xmlns:a16="http://schemas.microsoft.com/office/drawing/2014/main" id="{67A9795F-6C6E-4703-A05D-0BFE42F7652B}"/>
              </a:ext>
            </a:extLst>
          </p:cNvPr>
          <p:cNvSpPr>
            <a:spLocks noChangeArrowheads="1"/>
          </p:cNvSpPr>
          <p:nvPr/>
        </p:nvSpPr>
        <p:spPr bwMode="auto">
          <a:xfrm>
            <a:off x="704849" y="2318322"/>
            <a:ext cx="457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bg1"/>
                </a:solidFill>
                <a:effectLst/>
                <a:latin typeface="+mn-lt"/>
              </a:rPr>
              <a:t>Let’s hear from you</a:t>
            </a:r>
          </a:p>
        </p:txBody>
      </p:sp>
      <p:cxnSp>
        <p:nvCxnSpPr>
          <p:cNvPr id="17" name="Straight Connector 16">
            <a:extLst>
              <a:ext uri="{FF2B5EF4-FFF2-40B4-BE49-F238E27FC236}">
                <a16:creationId xmlns:a16="http://schemas.microsoft.com/office/drawing/2014/main" id="{0DDC741D-B578-487D-81EE-88DC0E051B47}"/>
              </a:ext>
            </a:extLst>
          </p:cNvPr>
          <p:cNvCxnSpPr/>
          <p:nvPr/>
        </p:nvCxnSpPr>
        <p:spPr>
          <a:xfrm>
            <a:off x="6099048" y="3090672"/>
            <a:ext cx="0" cy="292608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DC63E55-3B6B-4E90-894B-DBD89EA2A83A}"/>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2194284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lvl="0"/>
            <a:r>
              <a:rPr lang="en-US" noProof="0" dirty="0"/>
              <a:t>Form 5471: common pitfalls</a:t>
            </a:r>
          </a:p>
          <a:p>
            <a:endParaRPr lang="en-US" dirty="0"/>
          </a:p>
        </p:txBody>
      </p:sp>
      <p:sp>
        <p:nvSpPr>
          <p:cNvPr id="4" name="Footer Placeholder 4">
            <a:extLst>
              <a:ext uri="{FF2B5EF4-FFF2-40B4-BE49-F238E27FC236}">
                <a16:creationId xmlns:a16="http://schemas.microsoft.com/office/drawing/2014/main" id="{E4194B70-79BD-46CB-B224-9858714D7401}"/>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3290167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1EB13A27-805F-4239-879F-5D709432D3C5}"/>
              </a:ext>
            </a:extLst>
          </p:cNvPr>
          <p:cNvSpPr>
            <a:spLocks noGrp="1" noChangeArrowheads="1"/>
          </p:cNvSpPr>
          <p:nvPr>
            <p:ph type="title"/>
          </p:nvPr>
        </p:nvSpPr>
        <p:spPr/>
        <p:txBody>
          <a:bodyPr/>
          <a:lstStyle/>
          <a:p>
            <a:r>
              <a:rPr lang="en-US" altLang="en-US" dirty="0"/>
              <a:t>Penalties for failure to file Form 5471 under Section 6038*</a:t>
            </a:r>
          </a:p>
        </p:txBody>
      </p:sp>
      <p:sp>
        <p:nvSpPr>
          <p:cNvPr id="112643" name="Content Placeholder 2">
            <a:extLst>
              <a:ext uri="{FF2B5EF4-FFF2-40B4-BE49-F238E27FC236}">
                <a16:creationId xmlns:a16="http://schemas.microsoft.com/office/drawing/2014/main" id="{B96EA298-0936-47D3-98D1-6E3E72CD92F0}"/>
              </a:ext>
            </a:extLst>
          </p:cNvPr>
          <p:cNvSpPr>
            <a:spLocks noGrp="1" noChangeArrowheads="1"/>
          </p:cNvSpPr>
          <p:nvPr>
            <p:ph idx="1"/>
          </p:nvPr>
        </p:nvSpPr>
        <p:spPr>
          <a:xfrm>
            <a:off x="609919" y="1137920"/>
            <a:ext cx="10533704" cy="2981904"/>
          </a:xfrm>
        </p:spPr>
        <p:txBody>
          <a:bodyPr/>
          <a:lstStyle/>
          <a:p>
            <a:r>
              <a:rPr lang="en-US" altLang="en-US" dirty="0"/>
              <a:t>Potential loss of a portion of the foreign taxes available for credit under sections 901, 902 and 960.</a:t>
            </a:r>
          </a:p>
          <a:p>
            <a:r>
              <a:rPr lang="en-US" altLang="en-US" dirty="0"/>
              <a:t>A $10,000 penalty for each period for each foreign corporation (for tax periods after </a:t>
            </a:r>
            <a:br>
              <a:rPr lang="en-US" altLang="en-US" dirty="0"/>
            </a:br>
            <a:r>
              <a:rPr lang="en-US" altLang="en-US" dirty="0"/>
              <a:t>August 6, 1997)</a:t>
            </a:r>
          </a:p>
          <a:p>
            <a:r>
              <a:rPr lang="en-US" altLang="en-US" dirty="0"/>
              <a:t>An additional $10,000 fine if the form is not filed within 90 days of notice by the IRS and a $10,000 fine for each 30 days thereafter, for a maximum of $50,000 for each failure (for tax periods after August 6, 1997).</a:t>
            </a:r>
          </a:p>
          <a:p>
            <a:r>
              <a:rPr lang="en-US" altLang="en-US" dirty="0"/>
              <a:t>Criminal penalties that may apply for failure to file or for filing false or fraudulent information.</a:t>
            </a:r>
          </a:p>
          <a:p>
            <a:endParaRPr lang="en-US" altLang="en-US" dirty="0"/>
          </a:p>
          <a:p>
            <a:endParaRPr lang="en-US" altLang="en-US" dirty="0"/>
          </a:p>
          <a:p>
            <a:endParaRPr lang="en-US" altLang="en-US" dirty="0"/>
          </a:p>
          <a:p>
            <a:endParaRPr lang="en-US" altLang="en-US" dirty="0"/>
          </a:p>
          <a:p>
            <a:endParaRPr lang="en-US" altLang="en-US" dirty="0"/>
          </a:p>
          <a:p>
            <a:pPr marL="0" indent="0">
              <a:buNone/>
            </a:pPr>
            <a:endParaRPr lang="en-US" altLang="en-US" sz="900" dirty="0"/>
          </a:p>
        </p:txBody>
      </p:sp>
      <p:sp>
        <p:nvSpPr>
          <p:cNvPr id="3" name="TextBox 2">
            <a:extLst>
              <a:ext uri="{FF2B5EF4-FFF2-40B4-BE49-F238E27FC236}">
                <a16:creationId xmlns:a16="http://schemas.microsoft.com/office/drawing/2014/main" id="{D0539F41-30E8-4A62-9F9D-7A59E672F8DA}"/>
              </a:ext>
            </a:extLst>
          </p:cNvPr>
          <p:cNvSpPr txBox="1"/>
          <p:nvPr/>
        </p:nvSpPr>
        <p:spPr>
          <a:xfrm>
            <a:off x="609918" y="5965778"/>
            <a:ext cx="10794960" cy="190821"/>
          </a:xfrm>
          <a:prstGeom prst="rect">
            <a:avLst/>
          </a:prstGeom>
          <a:noFill/>
        </p:spPr>
        <p:txBody>
          <a:bodyPr wrap="square" lIns="0" tIns="36576" rIns="0" bIns="0" rtlCol="0">
            <a:spAutoFit/>
          </a:bodyPr>
          <a:lstStyle/>
          <a:p>
            <a:pPr marL="0" indent="0">
              <a:buNone/>
            </a:pPr>
            <a:r>
              <a:rPr lang="en-US" altLang="en-US" sz="1000" i="1" dirty="0">
                <a:solidFill>
                  <a:schemeClr val="bg1"/>
                </a:solidFill>
              </a:rPr>
              <a:t>*Farhy v. Commissioner of Internal Revenue </a:t>
            </a:r>
            <a:r>
              <a:rPr lang="en-US" altLang="en-US" sz="1000" dirty="0">
                <a:solidFill>
                  <a:schemeClr val="bg1"/>
                </a:solidFill>
              </a:rPr>
              <a:t>recently called into question the IRS’s ability to assess these penalties.</a:t>
            </a:r>
          </a:p>
        </p:txBody>
      </p:sp>
      <p:sp>
        <p:nvSpPr>
          <p:cNvPr id="6" name="Footer Placeholder 4">
            <a:extLst>
              <a:ext uri="{FF2B5EF4-FFF2-40B4-BE49-F238E27FC236}">
                <a16:creationId xmlns:a16="http://schemas.microsoft.com/office/drawing/2014/main" id="{0C3DABED-E9DB-4AE0-AA61-CA42E5A320D2}"/>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F226EF7E-76D8-49C3-A86A-CD797F757BF0}"/>
              </a:ext>
            </a:extLst>
          </p:cNvPr>
          <p:cNvSpPr>
            <a:spLocks noGrp="1" noChangeArrowheads="1"/>
          </p:cNvSpPr>
          <p:nvPr>
            <p:ph type="title"/>
          </p:nvPr>
        </p:nvSpPr>
        <p:spPr/>
        <p:txBody>
          <a:bodyPr/>
          <a:lstStyle/>
          <a:p>
            <a:r>
              <a:rPr lang="en-US" altLang="en-US" dirty="0"/>
              <a:t>Things to watch for</a:t>
            </a:r>
          </a:p>
        </p:txBody>
      </p:sp>
      <p:sp>
        <p:nvSpPr>
          <p:cNvPr id="136195" name="Content Placeholder 2">
            <a:extLst>
              <a:ext uri="{FF2B5EF4-FFF2-40B4-BE49-F238E27FC236}">
                <a16:creationId xmlns:a16="http://schemas.microsoft.com/office/drawing/2014/main" id="{1A93EC97-AE6B-4572-96C7-A45CA6E6FB21}"/>
              </a:ext>
            </a:extLst>
          </p:cNvPr>
          <p:cNvSpPr>
            <a:spLocks noGrp="1" noChangeArrowheads="1"/>
          </p:cNvSpPr>
          <p:nvPr>
            <p:ph idx="1"/>
          </p:nvPr>
        </p:nvSpPr>
        <p:spPr/>
        <p:txBody>
          <a:bodyPr/>
          <a:lstStyle/>
          <a:p>
            <a:r>
              <a:rPr lang="en-US" altLang="en-US" dirty="0"/>
              <a:t>As the first investor in a foreign corporation or partnership, high ownership percentages may trigger a filing.</a:t>
            </a:r>
          </a:p>
          <a:p>
            <a:r>
              <a:rPr lang="en-US" altLang="en-US" dirty="0"/>
              <a:t>If other investors divest of their ownership, your ownership could rise above 10% or change by 10%.</a:t>
            </a:r>
          </a:p>
          <a:p>
            <a:r>
              <a:rPr lang="en-US" altLang="en-US" dirty="0"/>
              <a:t>As additional investors are added, your ownership could fall below 10% or change by 10%.</a:t>
            </a:r>
          </a:p>
          <a:p>
            <a:r>
              <a:rPr lang="en-US" altLang="en-US" dirty="0"/>
              <a:t>If you invest in a foreign partnership that then invests in foreign corporations, you could be required to file Form 5471 and/or Form 926.</a:t>
            </a:r>
          </a:p>
          <a:p>
            <a:r>
              <a:rPr lang="en-US" altLang="en-US" dirty="0"/>
              <a:t>If you invest in “master-feeder” structures, there could be Form 5471 or 8865 filing requirements you aren’t aware of.</a:t>
            </a:r>
          </a:p>
        </p:txBody>
      </p:sp>
      <p:sp>
        <p:nvSpPr>
          <p:cNvPr id="5" name="Footer Placeholder 4">
            <a:extLst>
              <a:ext uri="{FF2B5EF4-FFF2-40B4-BE49-F238E27FC236}">
                <a16:creationId xmlns:a16="http://schemas.microsoft.com/office/drawing/2014/main" id="{8E9D52A0-39F2-4AAD-AD5A-EDEE04CFE054}"/>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2">
            <a:extLst>
              <a:ext uri="{FF2B5EF4-FFF2-40B4-BE49-F238E27FC236}">
                <a16:creationId xmlns:a16="http://schemas.microsoft.com/office/drawing/2014/main" id="{D85F9D13-4AC0-41D1-BD88-89081C723CAD}"/>
              </a:ext>
            </a:extLst>
          </p:cNvPr>
          <p:cNvSpPr>
            <a:spLocks noGrp="1" noChangeArrowheads="1"/>
          </p:cNvSpPr>
          <p:nvPr>
            <p:ph type="title"/>
          </p:nvPr>
        </p:nvSpPr>
        <p:spPr>
          <a:xfrm>
            <a:off x="606319" y="294200"/>
            <a:ext cx="8229600" cy="590400"/>
          </a:xfrm>
        </p:spPr>
        <p:txBody>
          <a:bodyPr/>
          <a:lstStyle/>
          <a:p>
            <a:r>
              <a:rPr lang="en-US" altLang="en-US" dirty="0"/>
              <a:t>Example: indirect filing requirements</a:t>
            </a:r>
          </a:p>
        </p:txBody>
      </p:sp>
      <p:sp>
        <p:nvSpPr>
          <p:cNvPr id="4" name="Content Placeholder 3">
            <a:extLst>
              <a:ext uri="{FF2B5EF4-FFF2-40B4-BE49-F238E27FC236}">
                <a16:creationId xmlns:a16="http://schemas.microsoft.com/office/drawing/2014/main" id="{933329B0-C0E3-420F-AF7C-BA170FDF85BA}"/>
              </a:ext>
            </a:extLst>
          </p:cNvPr>
          <p:cNvSpPr>
            <a:spLocks noGrp="1"/>
          </p:cNvSpPr>
          <p:nvPr>
            <p:ph sz="half" idx="4294967295"/>
          </p:nvPr>
        </p:nvSpPr>
        <p:spPr>
          <a:xfrm>
            <a:off x="794438" y="1156997"/>
            <a:ext cx="3383892" cy="4099584"/>
          </a:xfrm>
        </p:spPr>
        <p:txBody>
          <a:bodyPr wrap="square" rtlCol="0">
            <a:spAutoFit/>
          </a:bodyPr>
          <a:lstStyle/>
          <a:p>
            <a:pPr marL="0" indent="0">
              <a:buNone/>
              <a:defRPr/>
            </a:pPr>
            <a:r>
              <a:rPr lang="en-US" sz="1800" dirty="0"/>
              <a:t>Facts:</a:t>
            </a:r>
          </a:p>
          <a:p>
            <a:pPr>
              <a:defRPr/>
            </a:pPr>
            <a:r>
              <a:rPr lang="en-US" sz="1800" dirty="0"/>
              <a:t>US partner owns 55% of foreign partnership.</a:t>
            </a:r>
          </a:p>
          <a:p>
            <a:pPr>
              <a:defRPr/>
            </a:pPr>
            <a:r>
              <a:rPr lang="en-US" sz="1800" dirty="0"/>
              <a:t>Foreign partnership owns 50% of foreign corporation at the end of the year.</a:t>
            </a:r>
          </a:p>
          <a:p>
            <a:pPr>
              <a:defRPr/>
            </a:pPr>
            <a:r>
              <a:rPr lang="en-US" sz="1800" dirty="0"/>
              <a:t>Foreign partnership contributed $300,000 to foreign corporation during the tax year. Before the contribution, foreign partnership owned 30% of foreign corporation.</a:t>
            </a:r>
          </a:p>
          <a:p>
            <a:pPr>
              <a:defRPr/>
            </a:pPr>
            <a:r>
              <a:rPr lang="en-US" sz="1800" dirty="0"/>
              <a:t>Foreign corporation is a CFC.</a:t>
            </a:r>
          </a:p>
        </p:txBody>
      </p:sp>
      <p:sp>
        <p:nvSpPr>
          <p:cNvPr id="5" name="Content Placeholder 4">
            <a:extLst>
              <a:ext uri="{FF2B5EF4-FFF2-40B4-BE49-F238E27FC236}">
                <a16:creationId xmlns:a16="http://schemas.microsoft.com/office/drawing/2014/main" id="{513C2B19-9C4E-4E1F-A646-35849E39A58C}"/>
              </a:ext>
            </a:extLst>
          </p:cNvPr>
          <p:cNvSpPr>
            <a:spLocks noGrp="1"/>
          </p:cNvSpPr>
          <p:nvPr>
            <p:ph sz="half" idx="4294967295"/>
          </p:nvPr>
        </p:nvSpPr>
        <p:spPr>
          <a:xfrm>
            <a:off x="8037869" y="1267927"/>
            <a:ext cx="3548247" cy="4044184"/>
          </a:xfrm>
        </p:spPr>
        <p:txBody>
          <a:bodyPr wrap="square" rtlCol="0">
            <a:spAutoFit/>
          </a:bodyPr>
          <a:lstStyle/>
          <a:p>
            <a:pPr marL="0" indent="0">
              <a:buNone/>
              <a:defRPr/>
            </a:pPr>
            <a:r>
              <a:rPr lang="en-US" sz="1800" dirty="0"/>
              <a:t>Filing requirements:</a:t>
            </a:r>
          </a:p>
          <a:p>
            <a:pPr>
              <a:defRPr/>
            </a:pPr>
            <a:r>
              <a:rPr lang="en-US" sz="1800" dirty="0"/>
              <a:t>US partner will have a </a:t>
            </a:r>
            <a:br>
              <a:rPr lang="en-US" sz="1800" dirty="0"/>
            </a:br>
            <a:r>
              <a:rPr lang="en-US" sz="1800" dirty="0"/>
              <a:t>Category 1, Form 8865 filing requirement for its ownership in foreign partnership.</a:t>
            </a:r>
          </a:p>
          <a:p>
            <a:pPr>
              <a:defRPr/>
            </a:pPr>
            <a:r>
              <a:rPr lang="en-US" sz="1800" dirty="0"/>
              <a:t>US partner will have a </a:t>
            </a:r>
            <a:br>
              <a:rPr lang="en-US" sz="1800" dirty="0"/>
            </a:br>
            <a:r>
              <a:rPr lang="en-US" sz="1800" dirty="0"/>
              <a:t>Category 3 and 5a, Form 5471 filing requirement for foreign corporation.</a:t>
            </a:r>
          </a:p>
          <a:p>
            <a:pPr>
              <a:defRPr/>
            </a:pPr>
            <a:r>
              <a:rPr lang="en-US" sz="1800" dirty="0"/>
              <a:t>US partner will have a </a:t>
            </a:r>
            <a:br>
              <a:rPr lang="en-US" sz="1800" dirty="0"/>
            </a:br>
            <a:r>
              <a:rPr lang="en-US" sz="1800" dirty="0"/>
              <a:t>Form 926 filing requirement for the contribution made by foreign partnership to foreign corporation.</a:t>
            </a:r>
          </a:p>
        </p:txBody>
      </p:sp>
      <p:sp>
        <p:nvSpPr>
          <p:cNvPr id="137223" name="Rectangle 3">
            <a:extLst>
              <a:ext uri="{FF2B5EF4-FFF2-40B4-BE49-F238E27FC236}">
                <a16:creationId xmlns:a16="http://schemas.microsoft.com/office/drawing/2014/main" id="{B3F78AE1-2C10-4740-96ED-1E974781F236}"/>
              </a:ext>
            </a:extLst>
          </p:cNvPr>
          <p:cNvSpPr>
            <a:spLocks noChangeArrowheads="1"/>
          </p:cNvSpPr>
          <p:nvPr/>
        </p:nvSpPr>
        <p:spPr bwMode="auto">
          <a:xfrm>
            <a:off x="5381007" y="4728487"/>
            <a:ext cx="1454186" cy="711623"/>
          </a:xfrm>
          <a:prstGeom prst="rect">
            <a:avLst/>
          </a:prstGeom>
          <a:solidFill>
            <a:srgbClr val="FFE600"/>
          </a:solidFill>
          <a:ln>
            <a:noFill/>
          </a:ln>
        </p:spPr>
        <p:txBody>
          <a:bodyPr lIns="34272" rIns="34272" anchor="ctr" anchorCtr="1"/>
          <a:lstStyle>
            <a:lvl1pPr>
              <a:defRPr>
                <a:solidFill>
                  <a:schemeClr val="tx1"/>
                </a:solidFill>
                <a:latin typeface="EYInterstate Light" panose="02000506000000020004" pitchFamily="2" charset="0"/>
              </a:defRPr>
            </a:lvl1pPr>
            <a:lvl2pPr marL="742950" indent="-285750">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algn="ctr" eaLnBrk="1" hangingPunct="1">
              <a:spcBef>
                <a:spcPct val="20000"/>
              </a:spcBef>
              <a:buClr>
                <a:schemeClr val="tx2"/>
              </a:buClr>
              <a:buSzPct val="65000"/>
              <a:buFont typeface="Wingdings" panose="05000000000000000000" pitchFamily="2" charset="2"/>
              <a:buNone/>
            </a:pPr>
            <a:r>
              <a:rPr lang="en-US" altLang="en-US" sz="1199" b="1" dirty="0">
                <a:solidFill>
                  <a:schemeClr val="bg1"/>
                </a:solidFill>
              </a:rPr>
              <a:t>Foreign </a:t>
            </a:r>
            <a:br>
              <a:rPr lang="en-US" altLang="en-US" sz="1199" b="1" dirty="0">
                <a:solidFill>
                  <a:schemeClr val="bg1"/>
                </a:solidFill>
              </a:rPr>
            </a:br>
            <a:r>
              <a:rPr lang="en-US" altLang="en-US" sz="1199" b="1" dirty="0">
                <a:solidFill>
                  <a:schemeClr val="bg1"/>
                </a:solidFill>
              </a:rPr>
              <a:t>corporation</a:t>
            </a:r>
          </a:p>
        </p:txBody>
      </p:sp>
      <p:sp>
        <p:nvSpPr>
          <p:cNvPr id="137224" name="Rectangle 4">
            <a:extLst>
              <a:ext uri="{FF2B5EF4-FFF2-40B4-BE49-F238E27FC236}">
                <a16:creationId xmlns:a16="http://schemas.microsoft.com/office/drawing/2014/main" id="{3F3481DD-87EA-4656-9B53-C50BA7ED6B9B}"/>
              </a:ext>
            </a:extLst>
          </p:cNvPr>
          <p:cNvSpPr>
            <a:spLocks noChangeArrowheads="1"/>
          </p:cNvSpPr>
          <p:nvPr/>
        </p:nvSpPr>
        <p:spPr bwMode="auto">
          <a:xfrm>
            <a:off x="5381007" y="1736814"/>
            <a:ext cx="1454186" cy="711623"/>
          </a:xfrm>
          <a:prstGeom prst="rect">
            <a:avLst/>
          </a:prstGeom>
          <a:solidFill>
            <a:srgbClr val="747480"/>
          </a:solidFill>
          <a:ln>
            <a:noFill/>
          </a:ln>
        </p:spPr>
        <p:txBody>
          <a:bodyPr lIns="34272" rIns="34272" anchor="ctr" anchorCtr="1"/>
          <a:lstStyle>
            <a:lvl1pPr>
              <a:defRPr>
                <a:solidFill>
                  <a:schemeClr val="tx1"/>
                </a:solidFill>
                <a:latin typeface="EYInterstate Light" panose="02000506000000020004" pitchFamily="2" charset="0"/>
              </a:defRPr>
            </a:lvl1pPr>
            <a:lvl2pPr marL="742950" indent="-285750">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algn="ctr" eaLnBrk="1" hangingPunct="1">
              <a:spcBef>
                <a:spcPct val="20000"/>
              </a:spcBef>
              <a:buClr>
                <a:schemeClr val="tx2"/>
              </a:buClr>
              <a:buSzPct val="65000"/>
              <a:buFont typeface="Wingdings" panose="05000000000000000000" pitchFamily="2" charset="2"/>
              <a:buNone/>
            </a:pPr>
            <a:r>
              <a:rPr lang="en-US" altLang="en-US" sz="1199" b="1" dirty="0"/>
              <a:t>US partner</a:t>
            </a:r>
          </a:p>
          <a:p>
            <a:pPr algn="ctr" eaLnBrk="1" hangingPunct="1">
              <a:spcBef>
                <a:spcPct val="20000"/>
              </a:spcBef>
              <a:buClr>
                <a:schemeClr val="tx2"/>
              </a:buClr>
              <a:buSzPct val="65000"/>
              <a:buFont typeface="Wingdings" panose="05000000000000000000" pitchFamily="2" charset="2"/>
              <a:buNone/>
            </a:pPr>
            <a:r>
              <a:rPr lang="en-US" altLang="en-US" sz="1199" b="1" dirty="0"/>
              <a:t>55%</a:t>
            </a:r>
            <a:endParaRPr lang="en-US" altLang="en-US" sz="1349" b="1" dirty="0"/>
          </a:p>
        </p:txBody>
      </p:sp>
      <p:sp>
        <p:nvSpPr>
          <p:cNvPr id="137225" name="AutoShape 6">
            <a:extLst>
              <a:ext uri="{FF2B5EF4-FFF2-40B4-BE49-F238E27FC236}">
                <a16:creationId xmlns:a16="http://schemas.microsoft.com/office/drawing/2014/main" id="{675C6073-262D-4214-8A33-3C19113982F4}"/>
              </a:ext>
            </a:extLst>
          </p:cNvPr>
          <p:cNvSpPr>
            <a:spLocks noChangeAspect="1" noChangeArrowheads="1"/>
          </p:cNvSpPr>
          <p:nvPr/>
        </p:nvSpPr>
        <p:spPr bwMode="auto">
          <a:xfrm>
            <a:off x="5308299" y="3065097"/>
            <a:ext cx="1599605" cy="1068148"/>
          </a:xfrm>
          <a:prstGeom prst="flowChartExtract">
            <a:avLst/>
          </a:prstGeom>
          <a:solidFill>
            <a:srgbClr val="747480"/>
          </a:solidFill>
          <a:ln>
            <a:noFill/>
          </a:ln>
        </p:spPr>
        <p:txBody>
          <a:bodyPr wrap="none" tIns="0" bIns="137089" anchor="ctr" anchorCtr="1"/>
          <a:lstStyle>
            <a:lvl1pPr>
              <a:defRPr>
                <a:solidFill>
                  <a:schemeClr val="tx1"/>
                </a:solidFill>
                <a:latin typeface="EYInterstate Light" panose="02000506000000020004" pitchFamily="2" charset="0"/>
              </a:defRPr>
            </a:lvl1pPr>
            <a:lvl2pPr marL="742950" indent="-285750">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algn="ctr" eaLnBrk="1" hangingPunct="1">
              <a:spcBef>
                <a:spcPct val="20000"/>
              </a:spcBef>
              <a:buClr>
                <a:schemeClr val="tx2"/>
              </a:buClr>
              <a:buSzPct val="65000"/>
              <a:buFont typeface="Wingdings" panose="05000000000000000000" pitchFamily="2" charset="2"/>
              <a:buNone/>
            </a:pPr>
            <a:r>
              <a:rPr lang="en-US" altLang="en-US" sz="1199" b="1" dirty="0"/>
              <a:t>Foreign </a:t>
            </a:r>
          </a:p>
          <a:p>
            <a:pPr algn="ctr" eaLnBrk="1" hangingPunct="1">
              <a:spcBef>
                <a:spcPct val="20000"/>
              </a:spcBef>
              <a:buClr>
                <a:schemeClr val="tx2"/>
              </a:buClr>
              <a:buSzPct val="65000"/>
              <a:buFont typeface="Wingdings" panose="05000000000000000000" pitchFamily="2" charset="2"/>
              <a:buNone/>
            </a:pPr>
            <a:r>
              <a:rPr lang="en-US" altLang="en-US" sz="1199" b="1" dirty="0"/>
              <a:t>partnership</a:t>
            </a:r>
          </a:p>
          <a:p>
            <a:pPr algn="ctr" eaLnBrk="1" hangingPunct="1">
              <a:spcBef>
                <a:spcPct val="20000"/>
              </a:spcBef>
              <a:buClr>
                <a:schemeClr val="tx2"/>
              </a:buClr>
              <a:buSzPct val="65000"/>
              <a:buFont typeface="Wingdings" panose="05000000000000000000" pitchFamily="2" charset="2"/>
              <a:buNone/>
            </a:pPr>
            <a:r>
              <a:rPr lang="en-US" altLang="en-US" sz="1199" b="1" dirty="0"/>
              <a:t>50%</a:t>
            </a:r>
            <a:endParaRPr lang="en-US" altLang="en-US" sz="1049" b="1" dirty="0"/>
          </a:p>
        </p:txBody>
      </p:sp>
      <p:cxnSp>
        <p:nvCxnSpPr>
          <p:cNvPr id="19" name="Straight Arrow Connector 18">
            <a:extLst>
              <a:ext uri="{FF2B5EF4-FFF2-40B4-BE49-F238E27FC236}">
                <a16:creationId xmlns:a16="http://schemas.microsoft.com/office/drawing/2014/main" id="{6718FAB1-B7F5-4D71-B397-F6185CB370CD}"/>
              </a:ext>
            </a:extLst>
          </p:cNvPr>
          <p:cNvCxnSpPr>
            <a:cxnSpLocks/>
            <a:stCxn id="137224" idx="2"/>
            <a:endCxn id="137225" idx="0"/>
          </p:cNvCxnSpPr>
          <p:nvPr/>
        </p:nvCxnSpPr>
        <p:spPr>
          <a:xfrm>
            <a:off x="6108101" y="2448437"/>
            <a:ext cx="1" cy="616661"/>
          </a:xfrm>
          <a:prstGeom prst="straightConnector1">
            <a:avLst/>
          </a:prstGeom>
          <a:ln w="6350">
            <a:solidFill>
              <a:srgbClr val="74748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221CB54-3380-4C68-9641-F4593A0C5708}"/>
              </a:ext>
            </a:extLst>
          </p:cNvPr>
          <p:cNvCxnSpPr>
            <a:cxnSpLocks/>
            <a:stCxn id="137225" idx="2"/>
            <a:endCxn id="137223" idx="0"/>
          </p:cNvCxnSpPr>
          <p:nvPr/>
        </p:nvCxnSpPr>
        <p:spPr>
          <a:xfrm flipH="1">
            <a:off x="6108101" y="4133246"/>
            <a:ext cx="1" cy="595241"/>
          </a:xfrm>
          <a:prstGeom prst="straightConnector1">
            <a:avLst/>
          </a:prstGeom>
          <a:ln w="6350">
            <a:solidFill>
              <a:srgbClr val="747480"/>
            </a:solidFill>
            <a:tailEnd type="triangle"/>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3DEB490F-535B-41CF-BF04-23D4153412CF}"/>
              </a:ext>
            </a:extLst>
          </p:cNvPr>
          <p:cNvSpPr txBox="1">
            <a:spLocks/>
          </p:cNvSpPr>
          <p:nvPr/>
        </p:nvSpPr>
        <p:spPr>
          <a:xfrm>
            <a:off x="3239188" y="6471244"/>
            <a:ext cx="4023360" cy="180000"/>
          </a:xfrm>
          <a:prstGeom prst="rect">
            <a:avLst/>
          </a:prstGeo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Exempt Organization Future Tax Leaders | International tax update</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2">
            <a:extLst>
              <a:ext uri="{FF2B5EF4-FFF2-40B4-BE49-F238E27FC236}">
                <a16:creationId xmlns:a16="http://schemas.microsoft.com/office/drawing/2014/main" id="{D85F9D13-4AC0-41D1-BD88-89081C723CAD}"/>
              </a:ext>
            </a:extLst>
          </p:cNvPr>
          <p:cNvSpPr>
            <a:spLocks noGrp="1" noChangeArrowheads="1"/>
          </p:cNvSpPr>
          <p:nvPr>
            <p:ph type="title"/>
          </p:nvPr>
        </p:nvSpPr>
        <p:spPr/>
        <p:txBody>
          <a:bodyPr/>
          <a:lstStyle/>
          <a:p>
            <a:r>
              <a:rPr lang="en-US" altLang="en-US" dirty="0"/>
              <a:t>Example: master-feeder structure</a:t>
            </a:r>
          </a:p>
        </p:txBody>
      </p:sp>
      <p:sp>
        <p:nvSpPr>
          <p:cNvPr id="4" name="Content Placeholder 3">
            <a:extLst>
              <a:ext uri="{FF2B5EF4-FFF2-40B4-BE49-F238E27FC236}">
                <a16:creationId xmlns:a16="http://schemas.microsoft.com/office/drawing/2014/main" id="{933329B0-C0E3-420F-AF7C-BA170FDF85BA}"/>
              </a:ext>
            </a:extLst>
          </p:cNvPr>
          <p:cNvSpPr>
            <a:spLocks noGrp="1"/>
          </p:cNvSpPr>
          <p:nvPr>
            <p:ph sz="half" idx="1"/>
          </p:nvPr>
        </p:nvSpPr>
        <p:spPr>
          <a:xfrm>
            <a:off x="609919" y="1137919"/>
            <a:ext cx="4252014" cy="3988784"/>
          </a:xfrm>
        </p:spPr>
        <p:txBody>
          <a:bodyPr wrap="square" rtlCol="0">
            <a:spAutoFit/>
          </a:bodyPr>
          <a:lstStyle/>
          <a:p>
            <a:pPr marL="0" indent="0">
              <a:buNone/>
              <a:defRPr/>
            </a:pPr>
            <a:r>
              <a:rPr lang="en-US" sz="1800" dirty="0"/>
              <a:t>Facts:</a:t>
            </a:r>
          </a:p>
          <a:p>
            <a:pPr>
              <a:defRPr/>
            </a:pPr>
            <a:r>
              <a:rPr lang="en-IN" sz="1800" dirty="0"/>
              <a:t>Foreign feeder is treated as a corporation for US tax purposes.</a:t>
            </a:r>
          </a:p>
          <a:p>
            <a:pPr>
              <a:defRPr/>
            </a:pPr>
            <a:r>
              <a:rPr lang="en-IN" sz="1800" dirty="0"/>
              <a:t>Foreign master is treated as a partnership for US tax purposes.</a:t>
            </a:r>
          </a:p>
          <a:p>
            <a:pPr>
              <a:defRPr/>
            </a:pPr>
            <a:r>
              <a:rPr lang="en-IN" sz="1800" dirty="0"/>
              <a:t>US shareholder owns 55% of foreign feeder.</a:t>
            </a:r>
          </a:p>
          <a:p>
            <a:pPr>
              <a:defRPr/>
            </a:pPr>
            <a:r>
              <a:rPr lang="en-IN" sz="1800" dirty="0"/>
              <a:t>Foreign feeder owns 20% of foreign master.</a:t>
            </a:r>
          </a:p>
          <a:p>
            <a:pPr>
              <a:defRPr/>
            </a:pPr>
            <a:r>
              <a:rPr lang="en-IN" sz="1800" dirty="0"/>
              <a:t>Foreign master is a CFP.</a:t>
            </a:r>
          </a:p>
          <a:p>
            <a:pPr>
              <a:defRPr/>
            </a:pPr>
            <a:r>
              <a:rPr lang="en-US" sz="1800" dirty="0"/>
              <a:t>There are no Form 8865, Category 1 filers for foreign master.</a:t>
            </a:r>
          </a:p>
          <a:p>
            <a:pPr>
              <a:defRPr/>
            </a:pPr>
            <a:endParaRPr lang="en-IN" sz="1800" dirty="0"/>
          </a:p>
        </p:txBody>
      </p:sp>
      <p:sp>
        <p:nvSpPr>
          <p:cNvPr id="5" name="Content Placeholder 4">
            <a:extLst>
              <a:ext uri="{FF2B5EF4-FFF2-40B4-BE49-F238E27FC236}">
                <a16:creationId xmlns:a16="http://schemas.microsoft.com/office/drawing/2014/main" id="{513C2B19-9C4E-4E1F-A646-35849E39A58C}"/>
              </a:ext>
            </a:extLst>
          </p:cNvPr>
          <p:cNvSpPr>
            <a:spLocks noGrp="1"/>
          </p:cNvSpPr>
          <p:nvPr>
            <p:ph sz="half" idx="2"/>
          </p:nvPr>
        </p:nvSpPr>
        <p:spPr>
          <a:xfrm>
            <a:off x="7426977" y="1137919"/>
            <a:ext cx="4409977" cy="2049792"/>
          </a:xfrm>
        </p:spPr>
        <p:txBody>
          <a:bodyPr wrap="square" rtlCol="0">
            <a:spAutoFit/>
          </a:bodyPr>
          <a:lstStyle/>
          <a:p>
            <a:pPr marL="0" indent="0">
              <a:buNone/>
              <a:defRPr/>
            </a:pPr>
            <a:r>
              <a:rPr lang="en-US" sz="1800" dirty="0"/>
              <a:t>Filing requirements:</a:t>
            </a:r>
          </a:p>
          <a:p>
            <a:pPr>
              <a:defRPr/>
            </a:pPr>
            <a:r>
              <a:rPr lang="en-IN" sz="1800" dirty="0"/>
              <a:t>US shareholder will have a Category 4 and 5a, Form 5471 filing requirement for its ownership in foreign feeder.</a:t>
            </a:r>
          </a:p>
          <a:p>
            <a:pPr>
              <a:defRPr/>
            </a:pPr>
            <a:r>
              <a:rPr lang="en-IN" sz="1800" dirty="0"/>
              <a:t>US shareholder will have a Category 2, Form 8865 filing requirement for its indirect ownership in foreign master.</a:t>
            </a:r>
          </a:p>
        </p:txBody>
      </p:sp>
      <p:sp>
        <p:nvSpPr>
          <p:cNvPr id="11" name="Rectangle 3">
            <a:extLst>
              <a:ext uri="{FF2B5EF4-FFF2-40B4-BE49-F238E27FC236}">
                <a16:creationId xmlns:a16="http://schemas.microsoft.com/office/drawing/2014/main" id="{2C2D30D1-492E-488B-BF5D-D2DB4AF31B5D}"/>
              </a:ext>
            </a:extLst>
          </p:cNvPr>
          <p:cNvSpPr>
            <a:spLocks noChangeArrowheads="1"/>
          </p:cNvSpPr>
          <p:nvPr/>
        </p:nvSpPr>
        <p:spPr bwMode="auto">
          <a:xfrm>
            <a:off x="5381007" y="3054388"/>
            <a:ext cx="1454186" cy="711623"/>
          </a:xfrm>
          <a:prstGeom prst="rect">
            <a:avLst/>
          </a:prstGeom>
          <a:solidFill>
            <a:srgbClr val="747480"/>
          </a:solidFill>
          <a:ln>
            <a:noFill/>
          </a:ln>
        </p:spPr>
        <p:txBody>
          <a:bodyPr lIns="34272" rIns="34272" anchor="ctr" anchorCtr="1"/>
          <a:lstStyle>
            <a:lvl1pPr>
              <a:defRPr>
                <a:solidFill>
                  <a:schemeClr val="tx1"/>
                </a:solidFill>
                <a:latin typeface="EYInterstate Light" panose="02000506000000020004" pitchFamily="2" charset="0"/>
              </a:defRPr>
            </a:lvl1pPr>
            <a:lvl2pPr marL="742950" indent="-285750">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algn="ctr">
              <a:spcBef>
                <a:spcPct val="20000"/>
              </a:spcBef>
              <a:buClr>
                <a:schemeClr val="tx2"/>
              </a:buClr>
              <a:buSzPct val="65000"/>
            </a:pPr>
            <a:r>
              <a:rPr lang="en-US" altLang="en-US" sz="1199" b="1" dirty="0"/>
              <a:t>Foreign feeder</a:t>
            </a:r>
          </a:p>
          <a:p>
            <a:pPr algn="ctr">
              <a:spcBef>
                <a:spcPct val="20000"/>
              </a:spcBef>
              <a:buClr>
                <a:schemeClr val="tx2"/>
              </a:buClr>
              <a:buSzPct val="65000"/>
            </a:pPr>
            <a:r>
              <a:rPr lang="en-US" altLang="en-US" sz="1199" b="1" dirty="0"/>
              <a:t>20%</a:t>
            </a:r>
          </a:p>
        </p:txBody>
      </p:sp>
      <p:sp>
        <p:nvSpPr>
          <p:cNvPr id="12" name="Rectangle 4">
            <a:extLst>
              <a:ext uri="{FF2B5EF4-FFF2-40B4-BE49-F238E27FC236}">
                <a16:creationId xmlns:a16="http://schemas.microsoft.com/office/drawing/2014/main" id="{7C6F0F7F-949D-41DE-B8CA-3908500B7C78}"/>
              </a:ext>
            </a:extLst>
          </p:cNvPr>
          <p:cNvSpPr>
            <a:spLocks noChangeArrowheads="1"/>
          </p:cNvSpPr>
          <p:nvPr/>
        </p:nvSpPr>
        <p:spPr bwMode="auto">
          <a:xfrm>
            <a:off x="5381007" y="1736814"/>
            <a:ext cx="1454186" cy="711623"/>
          </a:xfrm>
          <a:prstGeom prst="rect">
            <a:avLst/>
          </a:prstGeom>
          <a:solidFill>
            <a:srgbClr val="747480"/>
          </a:solidFill>
          <a:ln>
            <a:noFill/>
          </a:ln>
        </p:spPr>
        <p:txBody>
          <a:bodyPr lIns="34272" rIns="34272" anchor="ctr" anchorCtr="1"/>
          <a:lstStyle>
            <a:lvl1pPr>
              <a:defRPr>
                <a:solidFill>
                  <a:schemeClr val="tx1"/>
                </a:solidFill>
                <a:latin typeface="EYInterstate Light" panose="02000506000000020004" pitchFamily="2" charset="0"/>
              </a:defRPr>
            </a:lvl1pPr>
            <a:lvl2pPr marL="742950" indent="-285750">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algn="ctr">
              <a:spcBef>
                <a:spcPct val="20000"/>
              </a:spcBef>
              <a:buClr>
                <a:schemeClr val="tx2"/>
              </a:buClr>
              <a:buSzPct val="65000"/>
            </a:pPr>
            <a:r>
              <a:rPr lang="en-US" altLang="en-US" sz="1199" b="1" dirty="0"/>
              <a:t>US shareholder</a:t>
            </a:r>
          </a:p>
          <a:p>
            <a:pPr algn="ctr">
              <a:spcBef>
                <a:spcPct val="20000"/>
              </a:spcBef>
              <a:buClr>
                <a:schemeClr val="tx2"/>
              </a:buClr>
              <a:buSzPct val="65000"/>
            </a:pPr>
            <a:r>
              <a:rPr lang="en-US" altLang="en-US" sz="1199" b="1" dirty="0"/>
              <a:t>55% </a:t>
            </a:r>
          </a:p>
        </p:txBody>
      </p:sp>
      <p:sp>
        <p:nvSpPr>
          <p:cNvPr id="13" name="AutoShape 6">
            <a:extLst>
              <a:ext uri="{FF2B5EF4-FFF2-40B4-BE49-F238E27FC236}">
                <a16:creationId xmlns:a16="http://schemas.microsoft.com/office/drawing/2014/main" id="{80CE6074-8FDD-4F37-A844-0636CFC14BA1}"/>
              </a:ext>
            </a:extLst>
          </p:cNvPr>
          <p:cNvSpPr>
            <a:spLocks noChangeAspect="1" noChangeArrowheads="1"/>
          </p:cNvSpPr>
          <p:nvPr/>
        </p:nvSpPr>
        <p:spPr bwMode="auto">
          <a:xfrm>
            <a:off x="5308299" y="4371961"/>
            <a:ext cx="1599605" cy="1068148"/>
          </a:xfrm>
          <a:prstGeom prst="flowChartExtract">
            <a:avLst/>
          </a:prstGeom>
          <a:solidFill>
            <a:srgbClr val="FFE600"/>
          </a:solidFill>
          <a:ln>
            <a:noFill/>
          </a:ln>
        </p:spPr>
        <p:txBody>
          <a:bodyPr wrap="none" tIns="0" bIns="137089" anchor="ctr" anchorCtr="1"/>
          <a:lstStyle>
            <a:lvl1pPr>
              <a:defRPr>
                <a:solidFill>
                  <a:schemeClr val="tx1"/>
                </a:solidFill>
                <a:latin typeface="EYInterstate Light" panose="02000506000000020004" pitchFamily="2" charset="0"/>
              </a:defRPr>
            </a:lvl1pPr>
            <a:lvl2pPr marL="742950" indent="-285750">
              <a:defRPr>
                <a:solidFill>
                  <a:schemeClr val="tx1"/>
                </a:solidFill>
                <a:latin typeface="EYInterstate Light" panose="02000506000000020004" pitchFamily="2" charset="0"/>
              </a:defRPr>
            </a:lvl2pPr>
            <a:lvl3pPr marL="1143000" indent="-228600">
              <a:defRPr>
                <a:solidFill>
                  <a:schemeClr val="tx1"/>
                </a:solidFill>
                <a:latin typeface="EYInterstate Light" panose="02000506000000020004" pitchFamily="2" charset="0"/>
              </a:defRPr>
            </a:lvl3pPr>
            <a:lvl4pPr marL="1600200" indent="-228600">
              <a:defRPr>
                <a:solidFill>
                  <a:schemeClr val="tx1"/>
                </a:solidFill>
                <a:latin typeface="EYInterstate Light" panose="02000506000000020004" pitchFamily="2" charset="0"/>
              </a:defRPr>
            </a:lvl4pPr>
            <a:lvl5pPr marL="2057400" indent="-228600">
              <a:defRPr>
                <a:solidFill>
                  <a:schemeClr val="tx1"/>
                </a:solidFill>
                <a:latin typeface="EYInterstate Light" panose="02000506000000020004" pitchFamily="2" charset="0"/>
              </a:defRPr>
            </a:lvl5pPr>
            <a:lvl6pPr marL="2514600" indent="-228600" eaLnBrk="0" fontAlgn="base" hangingPunct="0">
              <a:spcBef>
                <a:spcPct val="0"/>
              </a:spcBef>
              <a:spcAft>
                <a:spcPct val="0"/>
              </a:spcAft>
              <a:defRPr>
                <a:solidFill>
                  <a:schemeClr val="tx1"/>
                </a:solidFill>
                <a:latin typeface="EYInterstate Light" panose="02000506000000020004" pitchFamily="2" charset="0"/>
              </a:defRPr>
            </a:lvl6pPr>
            <a:lvl7pPr marL="2971800" indent="-228600" eaLnBrk="0" fontAlgn="base" hangingPunct="0">
              <a:spcBef>
                <a:spcPct val="0"/>
              </a:spcBef>
              <a:spcAft>
                <a:spcPct val="0"/>
              </a:spcAft>
              <a:defRPr>
                <a:solidFill>
                  <a:schemeClr val="tx1"/>
                </a:solidFill>
                <a:latin typeface="EYInterstate Light" panose="02000506000000020004" pitchFamily="2" charset="0"/>
              </a:defRPr>
            </a:lvl7pPr>
            <a:lvl8pPr marL="3429000" indent="-228600" eaLnBrk="0" fontAlgn="base" hangingPunct="0">
              <a:spcBef>
                <a:spcPct val="0"/>
              </a:spcBef>
              <a:spcAft>
                <a:spcPct val="0"/>
              </a:spcAft>
              <a:defRPr>
                <a:solidFill>
                  <a:schemeClr val="tx1"/>
                </a:solidFill>
                <a:latin typeface="EYInterstate Light" panose="02000506000000020004" pitchFamily="2" charset="0"/>
              </a:defRPr>
            </a:lvl8pPr>
            <a:lvl9pPr marL="3886200" indent="-228600" eaLnBrk="0" fontAlgn="base" hangingPunct="0">
              <a:spcBef>
                <a:spcPct val="0"/>
              </a:spcBef>
              <a:spcAft>
                <a:spcPct val="0"/>
              </a:spcAft>
              <a:defRPr>
                <a:solidFill>
                  <a:schemeClr val="tx1"/>
                </a:solidFill>
                <a:latin typeface="EYInterstate Light" panose="02000506000000020004" pitchFamily="2" charset="0"/>
              </a:defRPr>
            </a:lvl9pPr>
          </a:lstStyle>
          <a:p>
            <a:pPr algn="ctr">
              <a:spcBef>
                <a:spcPct val="20000"/>
              </a:spcBef>
              <a:buClr>
                <a:schemeClr val="tx2"/>
              </a:buClr>
              <a:buSzPct val="65000"/>
            </a:pPr>
            <a:r>
              <a:rPr lang="en-US" altLang="en-US" sz="1199" b="1" dirty="0">
                <a:solidFill>
                  <a:schemeClr val="bg1"/>
                </a:solidFill>
              </a:rPr>
              <a:t>Foreign </a:t>
            </a:r>
          </a:p>
          <a:p>
            <a:pPr algn="ctr">
              <a:spcBef>
                <a:spcPct val="20000"/>
              </a:spcBef>
              <a:buClr>
                <a:schemeClr val="tx2"/>
              </a:buClr>
              <a:buSzPct val="65000"/>
            </a:pPr>
            <a:r>
              <a:rPr lang="en-US" altLang="en-US" sz="1199" b="1" dirty="0">
                <a:solidFill>
                  <a:schemeClr val="bg1"/>
                </a:solidFill>
              </a:rPr>
              <a:t>master</a:t>
            </a:r>
          </a:p>
        </p:txBody>
      </p:sp>
      <p:cxnSp>
        <p:nvCxnSpPr>
          <p:cNvPr id="15" name="Straight Arrow Connector 14">
            <a:extLst>
              <a:ext uri="{FF2B5EF4-FFF2-40B4-BE49-F238E27FC236}">
                <a16:creationId xmlns:a16="http://schemas.microsoft.com/office/drawing/2014/main" id="{F5405F11-6320-4F3B-8F2C-0F2DD42CF514}"/>
              </a:ext>
            </a:extLst>
          </p:cNvPr>
          <p:cNvCxnSpPr>
            <a:cxnSpLocks/>
            <a:stCxn id="11" idx="2"/>
            <a:endCxn id="13" idx="0"/>
          </p:cNvCxnSpPr>
          <p:nvPr/>
        </p:nvCxnSpPr>
        <p:spPr>
          <a:xfrm>
            <a:off x="6108101" y="3766011"/>
            <a:ext cx="1" cy="605951"/>
          </a:xfrm>
          <a:prstGeom prst="straightConnector1">
            <a:avLst/>
          </a:prstGeom>
          <a:ln w="6350">
            <a:solidFill>
              <a:srgbClr val="74748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11035BB-8FF7-4806-9C8C-1804659E78D4}"/>
              </a:ext>
            </a:extLst>
          </p:cNvPr>
          <p:cNvCxnSpPr>
            <a:cxnSpLocks/>
            <a:stCxn id="12" idx="2"/>
            <a:endCxn id="11" idx="0"/>
          </p:cNvCxnSpPr>
          <p:nvPr/>
        </p:nvCxnSpPr>
        <p:spPr>
          <a:xfrm>
            <a:off x="6108100" y="2448437"/>
            <a:ext cx="0" cy="605951"/>
          </a:xfrm>
          <a:prstGeom prst="straightConnector1">
            <a:avLst/>
          </a:prstGeom>
          <a:ln w="6350">
            <a:solidFill>
              <a:srgbClr val="747480"/>
            </a:solidFill>
            <a:tailEnd type="triangle"/>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73CBD4B9-CBF5-4DDB-A65E-22C8FDA8EB7E}"/>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874432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6E072-585E-40A3-8F24-413E097317D5}"/>
              </a:ext>
            </a:extLst>
          </p:cNvPr>
          <p:cNvSpPr/>
          <p:nvPr/>
        </p:nvSpPr>
        <p:spPr>
          <a:xfrm>
            <a:off x="-1" y="0"/>
            <a:ext cx="4591455" cy="6858000"/>
          </a:xfrm>
          <a:prstGeom prst="rect">
            <a:avLst/>
          </a:prstGeom>
          <a:solidFill>
            <a:schemeClr val="tx1">
              <a:alpha val="2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8" name="TextBox 7">
            <a:extLst>
              <a:ext uri="{FF2B5EF4-FFF2-40B4-BE49-F238E27FC236}">
                <a16:creationId xmlns:a16="http://schemas.microsoft.com/office/drawing/2014/main" id="{3125DCC2-1057-485F-8274-D9EFB74FFC51}"/>
              </a:ext>
            </a:extLst>
          </p:cNvPr>
          <p:cNvSpPr txBox="1"/>
          <p:nvPr/>
        </p:nvSpPr>
        <p:spPr>
          <a:xfrm>
            <a:off x="617221" y="660903"/>
            <a:ext cx="4418091" cy="900246"/>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6600" b="0" i="0" u="none" strike="noStrike" kern="1200" cap="none" spc="0" normalizeH="0" baseline="0" noProof="0" dirty="0">
                <a:ln>
                  <a:noFill/>
                </a:ln>
                <a:solidFill>
                  <a:srgbClr val="FFE600"/>
                </a:solidFill>
                <a:effectLst/>
                <a:uLnTx/>
                <a:uFillTx/>
                <a:latin typeface="EYInterstate Light"/>
                <a:ea typeface="+mn-ea"/>
                <a:cs typeface="+mn-cs"/>
              </a:rPr>
              <a:t>Agenda</a:t>
            </a:r>
          </a:p>
        </p:txBody>
      </p:sp>
      <p:sp>
        <p:nvSpPr>
          <p:cNvPr id="12" name="TextBox 11">
            <a:extLst>
              <a:ext uri="{FF2B5EF4-FFF2-40B4-BE49-F238E27FC236}">
                <a16:creationId xmlns:a16="http://schemas.microsoft.com/office/drawing/2014/main" id="{32723D89-4EAF-4BB4-9B50-18049F6DB5F0}"/>
              </a:ext>
            </a:extLst>
          </p:cNvPr>
          <p:cNvSpPr txBox="1"/>
          <p:nvPr/>
        </p:nvSpPr>
        <p:spPr>
          <a:xfrm>
            <a:off x="385964" y="1803008"/>
            <a:ext cx="3980764" cy="4915192"/>
          </a:xfrm>
          <a:prstGeom prst="rect">
            <a:avLst/>
          </a:prstGeom>
          <a:noFill/>
        </p:spPr>
        <p:txBody>
          <a:bodyPr wrap="square" lIns="0" tIns="36576" rIns="0" bIns="0" rtlCol="0">
            <a:spAutoFit/>
          </a:bodyPr>
          <a:lstStyle/>
          <a:p>
            <a:pPr marL="227013" marR="0" lvl="0" indent="-227013"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kumimoji="0" lang="en-US" sz="1600" b="0" i="0" u="none" strike="noStrike" kern="1200" cap="none" spc="0" normalizeH="0" baseline="0" noProof="0" dirty="0">
                <a:ln>
                  <a:noFill/>
                </a:ln>
                <a:solidFill>
                  <a:prstClr val="white"/>
                </a:solidFill>
                <a:effectLst/>
                <a:uLnTx/>
                <a:uFillTx/>
                <a:latin typeface="EYInterstate Light"/>
                <a:ea typeface="+mn-ea"/>
                <a:cs typeface="+mn-cs"/>
              </a:rPr>
              <a:t>Overview of international form changes </a:t>
            </a:r>
          </a:p>
          <a:p>
            <a:pPr marL="227013" marR="0" lvl="0" indent="-227013"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kumimoji="0" lang="en-US" sz="1600" b="0" i="0" u="none" strike="noStrike" kern="1200" cap="none" spc="0" normalizeH="0" baseline="0" noProof="0" dirty="0">
                <a:ln>
                  <a:noFill/>
                </a:ln>
                <a:solidFill>
                  <a:prstClr val="white"/>
                </a:solidFill>
                <a:effectLst/>
                <a:uLnTx/>
                <a:uFillTx/>
                <a:latin typeface="EYInterstate Light"/>
                <a:ea typeface="+mn-ea"/>
                <a:cs typeface="+mn-cs"/>
              </a:rPr>
              <a:t>Changes to Forms 5471 and 8865; Schedules K-2 and K-3; and Forms 8990, 8991 and 8992</a:t>
            </a:r>
          </a:p>
          <a:p>
            <a:pPr marL="227013" marR="0" lvl="0" indent="-227013"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kumimoji="0" lang="en-US" sz="1600" b="0" i="0" u="none" strike="noStrike" kern="1200" cap="none" spc="0" normalizeH="0" baseline="0" noProof="0" dirty="0">
                <a:ln>
                  <a:noFill/>
                </a:ln>
                <a:solidFill>
                  <a:prstClr val="white"/>
                </a:solidFill>
                <a:effectLst/>
                <a:uLnTx/>
                <a:uFillTx/>
                <a:latin typeface="EYInterstate Light"/>
                <a:ea typeface="+mn-ea"/>
                <a:cs typeface="+mn-cs"/>
              </a:rPr>
              <a:t>Form 5471: filing requirements and categories of filers</a:t>
            </a:r>
          </a:p>
          <a:p>
            <a:pPr marL="227013" marR="0" lvl="0" indent="-227013"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lang="en-US" sz="1600" dirty="0">
                <a:solidFill>
                  <a:prstClr val="white"/>
                </a:solidFill>
                <a:latin typeface="EYInterstate Light"/>
              </a:rPr>
              <a:t>Form 5471: common pitfalls</a:t>
            </a:r>
            <a:endParaRPr kumimoji="0" lang="en-US" sz="1600" b="0" i="0" u="none" strike="noStrike" kern="1200" cap="none" spc="0" normalizeH="0" baseline="0" noProof="0" dirty="0">
              <a:ln>
                <a:noFill/>
              </a:ln>
              <a:solidFill>
                <a:prstClr val="white"/>
              </a:solidFill>
              <a:effectLst/>
              <a:uLnTx/>
              <a:uFillTx/>
              <a:latin typeface="EYInterstate Light"/>
              <a:ea typeface="+mn-ea"/>
              <a:cs typeface="+mn-cs"/>
            </a:endParaRPr>
          </a:p>
          <a:p>
            <a:pPr marL="227013" marR="0" lvl="0" indent="-227013"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kumimoji="0" lang="en-US" sz="1600" b="0" i="0" u="none" strike="noStrike" kern="1200" cap="none" spc="0" normalizeH="0" baseline="0" noProof="0" dirty="0">
                <a:ln>
                  <a:noFill/>
                </a:ln>
                <a:solidFill>
                  <a:prstClr val="white"/>
                </a:solidFill>
                <a:effectLst/>
                <a:uLnTx/>
                <a:uFillTx/>
                <a:latin typeface="EYInterstate Light"/>
                <a:ea typeface="+mn-ea"/>
                <a:cs typeface="+mn-cs"/>
              </a:rPr>
              <a:t>Getting ready for 2022 compliance</a:t>
            </a:r>
          </a:p>
          <a:p>
            <a:pPr marL="227013" marR="0" lvl="0" indent="-227013"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lang="en-US" sz="1600" dirty="0">
                <a:solidFill>
                  <a:prstClr val="white"/>
                </a:solidFill>
                <a:latin typeface="EYInterstate Light"/>
              </a:rPr>
              <a:t>Other international tax topics</a:t>
            </a:r>
          </a:p>
          <a:p>
            <a:pPr marL="227013" marR="0" lvl="0" indent="-227013"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kumimoji="0" lang="en-US" sz="1600" b="0" i="0" u="none" strike="noStrike" kern="1200" cap="none" spc="0" normalizeH="0" baseline="0" noProof="0" dirty="0">
                <a:ln>
                  <a:noFill/>
                </a:ln>
                <a:solidFill>
                  <a:prstClr val="white"/>
                </a:solidFill>
                <a:effectLst/>
                <a:uLnTx/>
                <a:uFillTx/>
                <a:latin typeface="EYInterstate Light"/>
                <a:ea typeface="+mn-ea"/>
                <a:cs typeface="+mn-cs"/>
              </a:rPr>
              <a:t>Foreign Account Tax Compliance Act (FATCA), </a:t>
            </a:r>
            <a:r>
              <a:rPr lang="en-US" sz="1600" b="0" i="0" dirty="0">
                <a:solidFill>
                  <a:schemeClr val="bg1"/>
                </a:solidFill>
                <a:effectLst/>
                <a:latin typeface="+mj-lt"/>
              </a:rPr>
              <a:t>Common Reporting Standard (CRS) </a:t>
            </a:r>
            <a:r>
              <a:rPr kumimoji="0" lang="en-US" sz="1600" b="0" i="0" u="none" strike="noStrike" kern="1200" cap="none" spc="0" normalizeH="0" baseline="0" noProof="0" dirty="0">
                <a:ln>
                  <a:noFill/>
                </a:ln>
                <a:solidFill>
                  <a:schemeClr val="bg1"/>
                </a:solidFill>
                <a:effectLst/>
                <a:uLnTx/>
                <a:uFillTx/>
                <a:latin typeface="+mj-lt"/>
                <a:ea typeface="+mn-ea"/>
                <a:cs typeface="+mn-cs"/>
              </a:rPr>
              <a:t>and grants</a:t>
            </a:r>
          </a:p>
          <a:p>
            <a:pPr marR="0" lvl="0" algn="l" defTabSz="914400" rtl="0" eaLnBrk="1" fontAlgn="auto" latinLnBrk="0" hangingPunct="1">
              <a:lnSpc>
                <a:spcPct val="100000"/>
              </a:lnSpc>
              <a:spcBef>
                <a:spcPts val="0"/>
              </a:spcBef>
              <a:spcAft>
                <a:spcPts val="1800"/>
              </a:spcAft>
              <a:buClr>
                <a:srgbClr val="FFE600"/>
              </a:buClr>
              <a:buSzPct val="110000"/>
              <a:tabLst/>
              <a:defRPr/>
            </a:pPr>
            <a:endParaRPr kumimoji="0" lang="en-US" sz="20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6" name="Slide Number Placeholder 3">
            <a:extLst>
              <a:ext uri="{FF2B5EF4-FFF2-40B4-BE49-F238E27FC236}">
                <a16:creationId xmlns:a16="http://schemas.microsoft.com/office/drawing/2014/main" id="{11B05387-736F-45D7-9663-487BF968C3BC}"/>
              </a:ext>
            </a:extLst>
          </p:cNvPr>
          <p:cNvSpPr>
            <a:spLocks noGrp="1"/>
          </p:cNvSpPr>
          <p:nvPr>
            <p:ph type="sldNum" sz="quarter" idx="12"/>
          </p:nvPr>
        </p:nvSpPr>
        <p:spPr>
          <a:xfrm>
            <a:off x="617221" y="6471244"/>
            <a:ext cx="663066" cy="180000"/>
          </a:xfrm>
        </p:spPr>
        <p:txBody>
          <a:bodyPr/>
          <a:lstStyle/>
          <a:p>
            <a:r>
              <a:rPr lang="en-IN" dirty="0"/>
              <a:t>Page </a:t>
            </a:r>
            <a:fld id="{F1BC30E3-FFE5-4B91-AA19-87A149EBB9EE}" type="slidenum">
              <a:rPr smtClean="0"/>
              <a:pPr/>
              <a:t>4</a:t>
            </a:fld>
            <a:endParaRPr dirty="0"/>
          </a:p>
        </p:txBody>
      </p:sp>
      <p:sp>
        <p:nvSpPr>
          <p:cNvPr id="7" name="Footer Placeholder 4">
            <a:extLst>
              <a:ext uri="{FF2B5EF4-FFF2-40B4-BE49-F238E27FC236}">
                <a16:creationId xmlns:a16="http://schemas.microsoft.com/office/drawing/2014/main" id="{053A3AD8-91EA-4CC9-8089-EFE783E53CAE}"/>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34776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A99641B1-8B38-4805-95FA-99A3AB010AEF}"/>
              </a:ext>
            </a:extLst>
          </p:cNvPr>
          <p:cNvSpPr>
            <a:spLocks noGrp="1"/>
          </p:cNvSpPr>
          <p:nvPr>
            <p:ph type="body" sz="quarter" idx="15"/>
          </p:nvPr>
        </p:nvSpPr>
        <p:spPr/>
        <p:txBody>
          <a:bodyPr/>
          <a:lstStyle/>
          <a:p>
            <a:pPr marL="457200" indent="-457200">
              <a:spcBef>
                <a:spcPts val="600"/>
              </a:spcBef>
              <a:buSzPct val="100000"/>
              <a:buFont typeface="+mj-lt"/>
              <a:buAutoNum type="alphaUcPeriod"/>
            </a:pPr>
            <a:r>
              <a:rPr lang="en-US" dirty="0"/>
              <a:t>Yes</a:t>
            </a:r>
          </a:p>
          <a:p>
            <a:pPr marL="457200" indent="-457200">
              <a:spcBef>
                <a:spcPts val="600"/>
              </a:spcBef>
              <a:buSzPct val="100000"/>
              <a:buFont typeface="+mj-lt"/>
              <a:buAutoNum type="alphaUcPeriod"/>
            </a:pPr>
            <a:r>
              <a:rPr lang="en-US" dirty="0"/>
              <a:t>No </a:t>
            </a:r>
          </a:p>
          <a:p>
            <a:pPr marL="457200" indent="-457200">
              <a:spcBef>
                <a:spcPts val="600"/>
              </a:spcBef>
              <a:buSzPct val="100000"/>
              <a:buFont typeface="+mj-lt"/>
              <a:buAutoNum type="alphaUcPeriod"/>
            </a:pPr>
            <a:r>
              <a:rPr lang="en-US" dirty="0"/>
              <a:t>Unsure</a:t>
            </a:r>
          </a:p>
          <a:p>
            <a:pPr marL="457200" indent="-457200">
              <a:spcBef>
                <a:spcPts val="600"/>
              </a:spcBef>
              <a:buSzPct val="100000"/>
              <a:buFont typeface="+mj-lt"/>
              <a:buAutoNum type="alphaUcPeriod"/>
            </a:pPr>
            <a:r>
              <a:rPr lang="en-US" dirty="0"/>
              <a:t>N/A (EY employee)</a:t>
            </a:r>
          </a:p>
          <a:p>
            <a:pPr marL="0" indent="0">
              <a:buNone/>
            </a:pPr>
            <a:endParaRPr lang="en-US" dirty="0"/>
          </a:p>
        </p:txBody>
      </p:sp>
      <p:sp>
        <p:nvSpPr>
          <p:cNvPr id="25" name="Text Placeholder 24">
            <a:extLst>
              <a:ext uri="{FF2B5EF4-FFF2-40B4-BE49-F238E27FC236}">
                <a16:creationId xmlns:a16="http://schemas.microsoft.com/office/drawing/2014/main" id="{61BBF1BB-BD41-4624-9EC2-732813D71F3C}"/>
              </a:ext>
            </a:extLst>
          </p:cNvPr>
          <p:cNvSpPr>
            <a:spLocks noGrp="1"/>
          </p:cNvSpPr>
          <p:nvPr>
            <p:ph type="body" sz="quarter" idx="13"/>
          </p:nvPr>
        </p:nvSpPr>
        <p:spPr>
          <a:xfrm>
            <a:off x="6305909" y="788988"/>
            <a:ext cx="1566851" cy="1354137"/>
          </a:xfrm>
        </p:spPr>
        <p:txBody>
          <a:bodyPr/>
          <a:lstStyle/>
          <a:p>
            <a:r>
              <a:rPr lang="en-US" dirty="0"/>
              <a:t>4</a:t>
            </a:r>
          </a:p>
        </p:txBody>
      </p:sp>
      <p:sp>
        <p:nvSpPr>
          <p:cNvPr id="34" name="Text Placeholder 33">
            <a:extLst>
              <a:ext uri="{FF2B5EF4-FFF2-40B4-BE49-F238E27FC236}">
                <a16:creationId xmlns:a16="http://schemas.microsoft.com/office/drawing/2014/main" id="{1E96D4FB-C15F-4F17-AC66-17E216B84AD4}"/>
              </a:ext>
            </a:extLst>
          </p:cNvPr>
          <p:cNvSpPr>
            <a:spLocks noGrp="1"/>
          </p:cNvSpPr>
          <p:nvPr>
            <p:ph type="body" sz="quarter" idx="14"/>
          </p:nvPr>
        </p:nvSpPr>
        <p:spPr/>
        <p:txBody>
          <a:bodyPr/>
          <a:lstStyle/>
          <a:p>
            <a:pPr marL="0" indent="0">
              <a:spcBef>
                <a:spcPts val="600"/>
              </a:spcBef>
              <a:buNone/>
            </a:pPr>
            <a:r>
              <a:rPr lang="en-US" sz="2400" b="1" dirty="0"/>
              <a:t>Is your organization invested in any master-feeder or other complex foreign structures?</a:t>
            </a:r>
          </a:p>
        </p:txBody>
      </p:sp>
      <p:sp>
        <p:nvSpPr>
          <p:cNvPr id="9" name="Rectangle 8">
            <a:extLst>
              <a:ext uri="{FF2B5EF4-FFF2-40B4-BE49-F238E27FC236}">
                <a16:creationId xmlns:a16="http://schemas.microsoft.com/office/drawing/2014/main" id="{D85734EB-BCD1-4EDE-A01B-387ABF4EAD5E}"/>
              </a:ext>
            </a:extLst>
          </p:cNvPr>
          <p:cNvSpPr/>
          <p:nvPr/>
        </p:nvSpPr>
        <p:spPr>
          <a:xfrm>
            <a:off x="0" y="2143125"/>
            <a:ext cx="12198350" cy="78105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Rectangle 7">
            <a:extLst>
              <a:ext uri="{FF2B5EF4-FFF2-40B4-BE49-F238E27FC236}">
                <a16:creationId xmlns:a16="http://schemas.microsoft.com/office/drawing/2014/main" id="{67A9795F-6C6E-4703-A05D-0BFE42F7652B}"/>
              </a:ext>
            </a:extLst>
          </p:cNvPr>
          <p:cNvSpPr>
            <a:spLocks noChangeArrowheads="1"/>
          </p:cNvSpPr>
          <p:nvPr/>
        </p:nvSpPr>
        <p:spPr bwMode="auto">
          <a:xfrm>
            <a:off x="704849" y="2318322"/>
            <a:ext cx="457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bg1"/>
                </a:solidFill>
                <a:effectLst/>
                <a:latin typeface="+mn-lt"/>
              </a:rPr>
              <a:t>Let’s hear from you</a:t>
            </a:r>
          </a:p>
        </p:txBody>
      </p:sp>
      <p:cxnSp>
        <p:nvCxnSpPr>
          <p:cNvPr id="17" name="Straight Connector 16">
            <a:extLst>
              <a:ext uri="{FF2B5EF4-FFF2-40B4-BE49-F238E27FC236}">
                <a16:creationId xmlns:a16="http://schemas.microsoft.com/office/drawing/2014/main" id="{0DDC741D-B578-487D-81EE-88DC0E051B47}"/>
              </a:ext>
            </a:extLst>
          </p:cNvPr>
          <p:cNvCxnSpPr/>
          <p:nvPr/>
        </p:nvCxnSpPr>
        <p:spPr>
          <a:xfrm>
            <a:off x="6099048" y="3090672"/>
            <a:ext cx="0" cy="292608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072ED4C5-F2EB-470A-B7CA-17925B6269BE}"/>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61522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lvl="0"/>
            <a:r>
              <a:rPr lang="en-US" noProof="0" dirty="0"/>
              <a:t>Getting ready for 2022 compliance</a:t>
            </a:r>
          </a:p>
          <a:p>
            <a:endParaRPr lang="en-US" dirty="0"/>
          </a:p>
        </p:txBody>
      </p:sp>
      <p:sp>
        <p:nvSpPr>
          <p:cNvPr id="4" name="Footer Placeholder 4">
            <a:extLst>
              <a:ext uri="{FF2B5EF4-FFF2-40B4-BE49-F238E27FC236}">
                <a16:creationId xmlns:a16="http://schemas.microsoft.com/office/drawing/2014/main" id="{462068D8-7B0E-49D5-BAAC-91709A73691E}"/>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3214929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1FEA0A-97D9-4D94-B0B9-2748A53CEBE8}"/>
              </a:ext>
            </a:extLst>
          </p:cNvPr>
          <p:cNvSpPr>
            <a:spLocks noGrp="1"/>
          </p:cNvSpPr>
          <p:nvPr>
            <p:ph type="title"/>
          </p:nvPr>
        </p:nvSpPr>
        <p:spPr/>
        <p:txBody>
          <a:bodyPr/>
          <a:lstStyle/>
          <a:p>
            <a:r>
              <a:rPr lang="en-US" dirty="0"/>
              <a:t>Getting ready for 2022 compliance</a:t>
            </a:r>
          </a:p>
        </p:txBody>
      </p:sp>
      <p:sp>
        <p:nvSpPr>
          <p:cNvPr id="5" name="Content Placeholder 4">
            <a:extLst>
              <a:ext uri="{FF2B5EF4-FFF2-40B4-BE49-F238E27FC236}">
                <a16:creationId xmlns:a16="http://schemas.microsoft.com/office/drawing/2014/main" id="{3AAB0C67-3929-4690-BA26-05B818754AB0}"/>
              </a:ext>
            </a:extLst>
          </p:cNvPr>
          <p:cNvSpPr>
            <a:spLocks noGrp="1"/>
          </p:cNvSpPr>
          <p:nvPr>
            <p:ph idx="1"/>
          </p:nvPr>
        </p:nvSpPr>
        <p:spPr/>
        <p:txBody>
          <a:bodyPr/>
          <a:lstStyle/>
          <a:p>
            <a:r>
              <a:rPr lang="en-US" dirty="0"/>
              <a:t>Understand filing requirements of all entities (e.g., category of filers).</a:t>
            </a:r>
          </a:p>
          <a:p>
            <a:pPr marL="0" indent="0">
              <a:buNone/>
            </a:pPr>
            <a:endParaRPr lang="en-US" dirty="0"/>
          </a:p>
          <a:p>
            <a:r>
              <a:rPr lang="en-US" dirty="0"/>
              <a:t>Review and inventory all required data to determine any gaps.</a:t>
            </a:r>
          </a:p>
          <a:p>
            <a:pPr lvl="1"/>
            <a:r>
              <a:rPr lang="en-US" dirty="0"/>
              <a:t>Gather new data required early in the process.</a:t>
            </a:r>
          </a:p>
          <a:p>
            <a:endParaRPr lang="en-US" dirty="0"/>
          </a:p>
          <a:p>
            <a:r>
              <a:rPr lang="en-US" dirty="0"/>
              <a:t>Determine automation areas in compliance process.</a:t>
            </a:r>
          </a:p>
          <a:p>
            <a:pPr lvl="1"/>
            <a:r>
              <a:rPr lang="en-US" dirty="0"/>
              <a:t>Assess what your compliance software will and will not do and where you need to bridge the gap.</a:t>
            </a:r>
          </a:p>
          <a:p>
            <a:pPr lvl="1"/>
            <a:endParaRPr lang="en-US" dirty="0"/>
          </a:p>
          <a:p>
            <a:r>
              <a:rPr lang="en-US" dirty="0"/>
              <a:t>Set up milestones with review protocol (e.g., E&amp;P, tested income) as opposed to review as a part of final form review.</a:t>
            </a:r>
          </a:p>
          <a:p>
            <a:endParaRPr lang="en-US" dirty="0"/>
          </a:p>
          <a:p>
            <a:r>
              <a:rPr lang="en-US" dirty="0"/>
              <a:t>Evaluate and streamline review process.</a:t>
            </a:r>
          </a:p>
        </p:txBody>
      </p:sp>
      <p:sp>
        <p:nvSpPr>
          <p:cNvPr id="6" name="Footer Placeholder 4">
            <a:extLst>
              <a:ext uri="{FF2B5EF4-FFF2-40B4-BE49-F238E27FC236}">
                <a16:creationId xmlns:a16="http://schemas.microsoft.com/office/drawing/2014/main" id="{1583F25C-5F88-4BAA-87D0-44BD364D3D42}"/>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541899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lvl="0"/>
            <a:r>
              <a:rPr lang="en-US" noProof="0" dirty="0"/>
              <a:t>Other international </a:t>
            </a:r>
            <a:br>
              <a:rPr lang="en-US" noProof="0" dirty="0"/>
            </a:br>
            <a:r>
              <a:rPr lang="en-US" dirty="0"/>
              <a:t>tax topics</a:t>
            </a:r>
            <a:endParaRPr lang="en-US" noProof="0" dirty="0"/>
          </a:p>
        </p:txBody>
      </p:sp>
      <p:sp>
        <p:nvSpPr>
          <p:cNvPr id="4" name="Footer Placeholder 4">
            <a:extLst>
              <a:ext uri="{FF2B5EF4-FFF2-40B4-BE49-F238E27FC236}">
                <a16:creationId xmlns:a16="http://schemas.microsoft.com/office/drawing/2014/main" id="{522EAB11-0F42-436F-A754-CC160598E28D}"/>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3013581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1FEA0A-97D9-4D94-B0B9-2748A53CEBE8}"/>
              </a:ext>
            </a:extLst>
          </p:cNvPr>
          <p:cNvSpPr>
            <a:spLocks noGrp="1"/>
          </p:cNvSpPr>
          <p:nvPr>
            <p:ph type="title"/>
          </p:nvPr>
        </p:nvSpPr>
        <p:spPr/>
        <p:txBody>
          <a:bodyPr/>
          <a:lstStyle/>
          <a:p>
            <a:r>
              <a:rPr lang="en-US" dirty="0"/>
              <a:t>Considerations with international tax</a:t>
            </a:r>
          </a:p>
        </p:txBody>
      </p:sp>
      <p:sp>
        <p:nvSpPr>
          <p:cNvPr id="5" name="Content Placeholder 4">
            <a:extLst>
              <a:ext uri="{FF2B5EF4-FFF2-40B4-BE49-F238E27FC236}">
                <a16:creationId xmlns:a16="http://schemas.microsoft.com/office/drawing/2014/main" id="{3AAB0C67-3929-4690-BA26-05B818754AB0}"/>
              </a:ext>
            </a:extLst>
          </p:cNvPr>
          <p:cNvSpPr>
            <a:spLocks noGrp="1"/>
          </p:cNvSpPr>
          <p:nvPr>
            <p:ph idx="1"/>
          </p:nvPr>
        </p:nvSpPr>
        <p:spPr/>
        <p:txBody>
          <a:bodyPr/>
          <a:lstStyle/>
          <a:p>
            <a:pPr>
              <a:spcBef>
                <a:spcPts val="480"/>
              </a:spcBef>
            </a:pPr>
            <a:r>
              <a:rPr lang="en-US" dirty="0"/>
              <a:t>New considerations with international tax</a:t>
            </a:r>
          </a:p>
          <a:p>
            <a:pPr lvl="1">
              <a:spcBef>
                <a:spcPts val="480"/>
              </a:spcBef>
            </a:pPr>
            <a:r>
              <a:rPr lang="en-US" dirty="0"/>
              <a:t>VAT/GST reporting </a:t>
            </a:r>
          </a:p>
          <a:p>
            <a:pPr lvl="1">
              <a:spcBef>
                <a:spcPts val="480"/>
              </a:spcBef>
            </a:pPr>
            <a:r>
              <a:rPr lang="en-US" dirty="0"/>
              <a:t>Other indirect taxes (e.g., India Equalization Levy)</a:t>
            </a:r>
          </a:p>
          <a:p>
            <a:pPr lvl="1">
              <a:spcBef>
                <a:spcPts val="480"/>
              </a:spcBef>
            </a:pPr>
            <a:r>
              <a:rPr lang="en-US" dirty="0"/>
              <a:t>Enforcement actions</a:t>
            </a:r>
          </a:p>
          <a:p>
            <a:pPr lvl="1">
              <a:spcBef>
                <a:spcPts val="480"/>
              </a:spcBef>
            </a:pPr>
            <a:r>
              <a:rPr lang="en-US" dirty="0"/>
              <a:t>Pillar Two/OECD initiatives</a:t>
            </a:r>
          </a:p>
          <a:p>
            <a:pPr lvl="1">
              <a:spcBef>
                <a:spcPts val="480"/>
              </a:spcBef>
            </a:pPr>
            <a:r>
              <a:rPr lang="en-US" dirty="0"/>
              <a:t>Expansion of remote working workforce</a:t>
            </a:r>
            <a:endParaRPr lang="en-US" sz="2000" dirty="0"/>
          </a:p>
          <a:p>
            <a:pPr marL="0" indent="0">
              <a:spcBef>
                <a:spcPts val="480"/>
              </a:spcBef>
              <a:buNone/>
            </a:pPr>
            <a:endParaRPr lang="en-US" dirty="0"/>
          </a:p>
          <a:p>
            <a:pPr marL="0" indent="0">
              <a:spcBef>
                <a:spcPts val="480"/>
              </a:spcBef>
              <a:buNone/>
            </a:pPr>
            <a:r>
              <a:rPr lang="en-US" dirty="0"/>
              <a:t>What’s not new but still bears careful consideration</a:t>
            </a:r>
          </a:p>
          <a:p>
            <a:pPr>
              <a:spcBef>
                <a:spcPts val="480"/>
              </a:spcBef>
            </a:pPr>
            <a:r>
              <a:rPr lang="en-US" sz="1800" dirty="0"/>
              <a:t>Permanent establishment (PE) created by physical presence</a:t>
            </a:r>
          </a:p>
        </p:txBody>
      </p:sp>
      <p:sp>
        <p:nvSpPr>
          <p:cNvPr id="6" name="Footer Placeholder 4">
            <a:extLst>
              <a:ext uri="{FF2B5EF4-FFF2-40B4-BE49-F238E27FC236}">
                <a16:creationId xmlns:a16="http://schemas.microsoft.com/office/drawing/2014/main" id="{167C604A-0347-4B29-B945-4154641937BA}"/>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244304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1FEA0A-97D9-4D94-B0B9-2748A53CEBE8}"/>
              </a:ext>
            </a:extLst>
          </p:cNvPr>
          <p:cNvSpPr>
            <a:spLocks noGrp="1"/>
          </p:cNvSpPr>
          <p:nvPr>
            <p:ph type="title"/>
          </p:nvPr>
        </p:nvSpPr>
        <p:spPr/>
        <p:txBody>
          <a:bodyPr/>
          <a:lstStyle/>
          <a:p>
            <a:r>
              <a:rPr lang="en-US" dirty="0"/>
              <a:t>What’s changing and why</a:t>
            </a:r>
          </a:p>
        </p:txBody>
      </p:sp>
      <p:sp>
        <p:nvSpPr>
          <p:cNvPr id="5" name="Content Placeholder 4">
            <a:extLst>
              <a:ext uri="{FF2B5EF4-FFF2-40B4-BE49-F238E27FC236}">
                <a16:creationId xmlns:a16="http://schemas.microsoft.com/office/drawing/2014/main" id="{3AAB0C67-3929-4690-BA26-05B818754AB0}"/>
              </a:ext>
            </a:extLst>
          </p:cNvPr>
          <p:cNvSpPr>
            <a:spLocks noGrp="1"/>
          </p:cNvSpPr>
          <p:nvPr>
            <p:ph idx="1"/>
          </p:nvPr>
        </p:nvSpPr>
        <p:spPr/>
        <p:txBody>
          <a:bodyPr/>
          <a:lstStyle/>
          <a:p>
            <a:r>
              <a:rPr lang="en-US" dirty="0"/>
              <a:t>Value-added tax (VAT) or goods and services tax (GST)</a:t>
            </a:r>
          </a:p>
          <a:p>
            <a:pPr lvl="1"/>
            <a:r>
              <a:rPr lang="en-US" dirty="0"/>
              <a:t>Recently introduced, or reporting definitions clarified to include e-commerce</a:t>
            </a:r>
          </a:p>
          <a:p>
            <a:r>
              <a:rPr lang="en-US" dirty="0"/>
              <a:t>Other types of indirect taxes introduced </a:t>
            </a:r>
          </a:p>
          <a:p>
            <a:pPr lvl="1"/>
            <a:r>
              <a:rPr lang="en-US" dirty="0"/>
              <a:t>India Equalization Levy</a:t>
            </a:r>
          </a:p>
          <a:p>
            <a:endParaRPr lang="en-US" dirty="0"/>
          </a:p>
          <a:p>
            <a:r>
              <a:rPr lang="en-US" dirty="0"/>
              <a:t>Enforcement is changing!</a:t>
            </a:r>
          </a:p>
          <a:p>
            <a:pPr lvl="1"/>
            <a:r>
              <a:rPr lang="en-US" dirty="0"/>
              <a:t>India and Singapore examples of countries proactively sending notices</a:t>
            </a:r>
          </a:p>
          <a:p>
            <a:pPr lvl="1"/>
            <a:r>
              <a:rPr lang="en-US" dirty="0"/>
              <a:t>Authorities may utilize sources not previously used:</a:t>
            </a:r>
          </a:p>
          <a:p>
            <a:pPr lvl="2"/>
            <a:r>
              <a:rPr lang="en-US" dirty="0"/>
              <a:t>Internet searches for online programs by foreign entities</a:t>
            </a:r>
          </a:p>
          <a:p>
            <a:pPr lvl="2"/>
            <a:r>
              <a:rPr lang="en-US" dirty="0"/>
              <a:t>Payment activity through government-controlled banks</a:t>
            </a:r>
          </a:p>
        </p:txBody>
      </p:sp>
      <p:sp>
        <p:nvSpPr>
          <p:cNvPr id="6" name="Footer Placeholder 4">
            <a:extLst>
              <a:ext uri="{FF2B5EF4-FFF2-40B4-BE49-F238E27FC236}">
                <a16:creationId xmlns:a16="http://schemas.microsoft.com/office/drawing/2014/main" id="{4FE3E7CD-423D-414B-B26B-A3BC4DEB12EE}"/>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2224713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1FEA0A-97D9-4D94-B0B9-2748A53CEBE8}"/>
              </a:ext>
            </a:extLst>
          </p:cNvPr>
          <p:cNvSpPr>
            <a:spLocks noGrp="1"/>
          </p:cNvSpPr>
          <p:nvPr>
            <p:ph type="title"/>
          </p:nvPr>
        </p:nvSpPr>
        <p:spPr/>
        <p:txBody>
          <a:bodyPr/>
          <a:lstStyle/>
          <a:p>
            <a:r>
              <a:rPr lang="en-US" dirty="0"/>
              <a:t>PE and OECD Pillar Two</a:t>
            </a:r>
          </a:p>
        </p:txBody>
      </p:sp>
      <p:sp>
        <p:nvSpPr>
          <p:cNvPr id="5" name="Content Placeholder 4">
            <a:extLst>
              <a:ext uri="{FF2B5EF4-FFF2-40B4-BE49-F238E27FC236}">
                <a16:creationId xmlns:a16="http://schemas.microsoft.com/office/drawing/2014/main" id="{3AAB0C67-3929-4690-BA26-05B818754AB0}"/>
              </a:ext>
            </a:extLst>
          </p:cNvPr>
          <p:cNvSpPr>
            <a:spLocks noGrp="1"/>
          </p:cNvSpPr>
          <p:nvPr>
            <p:ph idx="1"/>
          </p:nvPr>
        </p:nvSpPr>
        <p:spPr/>
        <p:txBody>
          <a:bodyPr/>
          <a:lstStyle/>
          <a:p>
            <a:r>
              <a:rPr lang="en-US" dirty="0"/>
              <a:t>PE is a form of nexus and indicates a fixed place of business through which the foreign enterprise carries on its business.</a:t>
            </a:r>
          </a:p>
          <a:p>
            <a:pPr lvl="1"/>
            <a:r>
              <a:rPr lang="en-US" dirty="0"/>
              <a:t>PE types most relevant to exempt organizations: fixed place of business, service, agency</a:t>
            </a:r>
          </a:p>
          <a:p>
            <a:r>
              <a:rPr lang="en-US" dirty="0"/>
              <a:t>Once a PE is created, the US entity becomes subject to tax reporting in the foreign country and potential registration of its activities.</a:t>
            </a:r>
          </a:p>
          <a:p>
            <a:r>
              <a:rPr lang="en-US" dirty="0"/>
              <a:t>Many countries have taken stricter positions on PE in recent years due to the Organisation for Economic Co-operation and Development (OECD) initiatives.</a:t>
            </a:r>
          </a:p>
          <a:p>
            <a:r>
              <a:rPr lang="en-US" dirty="0"/>
              <a:t>Pillar Two is the most recent example of an OECD initiative which should be evaluated by your institution.</a:t>
            </a:r>
          </a:p>
        </p:txBody>
      </p:sp>
      <p:sp>
        <p:nvSpPr>
          <p:cNvPr id="6" name="Footer Placeholder 4">
            <a:extLst>
              <a:ext uri="{FF2B5EF4-FFF2-40B4-BE49-F238E27FC236}">
                <a16:creationId xmlns:a16="http://schemas.microsoft.com/office/drawing/2014/main" id="{3ABD43A4-F9F6-4352-BC75-ABD4E6CEC67B}"/>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3364205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1FEA0A-97D9-4D94-B0B9-2748A53CEBE8}"/>
              </a:ext>
            </a:extLst>
          </p:cNvPr>
          <p:cNvSpPr>
            <a:spLocks noGrp="1"/>
          </p:cNvSpPr>
          <p:nvPr>
            <p:ph type="title"/>
          </p:nvPr>
        </p:nvSpPr>
        <p:spPr/>
        <p:txBody>
          <a:bodyPr/>
          <a:lstStyle/>
          <a:p>
            <a:r>
              <a:rPr lang="en-GB" dirty="0"/>
              <a:t>OECD Pillar Two — </a:t>
            </a:r>
            <a:r>
              <a:rPr lang="en-GB" sz="2400" dirty="0"/>
              <a:t>new global minimum tax</a:t>
            </a:r>
            <a:endParaRPr lang="en-US" dirty="0"/>
          </a:p>
        </p:txBody>
      </p:sp>
      <p:sp>
        <p:nvSpPr>
          <p:cNvPr id="5" name="Content Placeholder 4">
            <a:extLst>
              <a:ext uri="{FF2B5EF4-FFF2-40B4-BE49-F238E27FC236}">
                <a16:creationId xmlns:a16="http://schemas.microsoft.com/office/drawing/2014/main" id="{3AAB0C67-3929-4690-BA26-05B818754AB0}"/>
              </a:ext>
            </a:extLst>
          </p:cNvPr>
          <p:cNvSpPr>
            <a:spLocks noGrp="1"/>
          </p:cNvSpPr>
          <p:nvPr>
            <p:ph idx="1"/>
          </p:nvPr>
        </p:nvSpPr>
        <p:spPr/>
        <p:txBody>
          <a:bodyPr/>
          <a:lstStyle/>
          <a:p>
            <a:pPr marL="0" indent="0">
              <a:spcBef>
                <a:spcPts val="300"/>
              </a:spcBef>
              <a:spcAft>
                <a:spcPts val="300"/>
              </a:spcAft>
              <a:buClr>
                <a:srgbClr val="FFE600"/>
              </a:buClr>
              <a:buSzPct val="100000"/>
              <a:buNone/>
              <a:defRPr/>
            </a:pPr>
            <a:r>
              <a:rPr lang="en-US" sz="1600" dirty="0">
                <a:solidFill>
                  <a:prstClr val="white"/>
                </a:solidFill>
              </a:rPr>
              <a:t>the Pillar</a:t>
            </a:r>
            <a:endParaRPr lang="en-US" dirty="0"/>
          </a:p>
        </p:txBody>
      </p:sp>
      <p:sp>
        <p:nvSpPr>
          <p:cNvPr id="6" name="Rectangle 5">
            <a:extLst>
              <a:ext uri="{FF2B5EF4-FFF2-40B4-BE49-F238E27FC236}">
                <a16:creationId xmlns:a16="http://schemas.microsoft.com/office/drawing/2014/main" id="{62AD99A5-72FD-4466-BA06-ECCAE51B0683}"/>
              </a:ext>
            </a:extLst>
          </p:cNvPr>
          <p:cNvSpPr/>
          <p:nvPr/>
        </p:nvSpPr>
        <p:spPr>
          <a:xfrm>
            <a:off x="609918" y="1202404"/>
            <a:ext cx="10978515" cy="2076056"/>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nchorCtr="0"/>
          <a:lstStyle/>
          <a:p>
            <a:pPr>
              <a:spcAft>
                <a:spcPts val="600"/>
              </a:spcAft>
              <a:tabLst>
                <a:tab pos="575945" algn="l"/>
              </a:tabLst>
            </a:pPr>
            <a:r>
              <a:rPr lang="en-US" sz="2400" dirty="0">
                <a:solidFill>
                  <a:schemeClr val="bg1"/>
                </a:solidFill>
              </a:rPr>
              <a:t>The OECD released model rules for new global minimum taxes under the initiative known as </a:t>
            </a:r>
            <a:r>
              <a:rPr lang="en-US" sz="2400" b="1" dirty="0">
                <a:solidFill>
                  <a:schemeClr val="bg1"/>
                </a:solidFill>
              </a:rPr>
              <a:t>Pillar Two of the BEPS 2.0 project </a:t>
            </a:r>
            <a:r>
              <a:rPr lang="en-US" sz="2400" dirty="0">
                <a:solidFill>
                  <a:schemeClr val="bg1"/>
                </a:solidFill>
              </a:rPr>
              <a:t>which provide a coordinated system interlocking rules designed to ensure that large multinational groups (global revenue of at least EUR750m) pay </a:t>
            </a:r>
            <a:r>
              <a:rPr lang="en-US" sz="2400" b="1" dirty="0">
                <a:solidFill>
                  <a:schemeClr val="bg1"/>
                </a:solidFill>
              </a:rPr>
              <a:t>at least 15% corporate income tax</a:t>
            </a:r>
            <a:r>
              <a:rPr lang="en-US" sz="2400" b="1" dirty="0">
                <a:solidFill>
                  <a:schemeClr val="accent3"/>
                </a:solidFill>
              </a:rPr>
              <a:t> </a:t>
            </a:r>
            <a:r>
              <a:rPr lang="en-US" sz="2400" dirty="0">
                <a:solidFill>
                  <a:schemeClr val="bg1"/>
                </a:solidFill>
              </a:rPr>
              <a:t>in every jurisdiction in which they operate.</a:t>
            </a:r>
          </a:p>
        </p:txBody>
      </p:sp>
      <p:sp>
        <p:nvSpPr>
          <p:cNvPr id="7" name="Rectangle 1981">
            <a:extLst>
              <a:ext uri="{FF2B5EF4-FFF2-40B4-BE49-F238E27FC236}">
                <a16:creationId xmlns:a16="http://schemas.microsoft.com/office/drawing/2014/main" id="{9740DDF6-7848-45BB-B99C-BD54AF3815D2}"/>
              </a:ext>
            </a:extLst>
          </p:cNvPr>
          <p:cNvSpPr/>
          <p:nvPr/>
        </p:nvSpPr>
        <p:spPr>
          <a:xfrm>
            <a:off x="698726" y="4123459"/>
            <a:ext cx="2264776" cy="1384995"/>
          </a:xfrm>
          <a:prstGeom prst="rect">
            <a:avLst/>
          </a:prstGeom>
        </p:spPr>
        <p:txBody>
          <a:bodyPr wrap="square" lIns="0" tIns="0" rIns="0" bIns="0">
            <a:spAutoFit/>
          </a:bodyPr>
          <a:lstStyle/>
          <a:p>
            <a:pPr marL="285750" marR="0" lvl="0" indent="-285750" defTabSz="914126" eaLnBrk="1" fontAlgn="auto" latinLnBrk="0" hangingPunct="1">
              <a:lnSpc>
                <a:spcPct val="100000"/>
              </a:lnSpc>
              <a:spcBef>
                <a:spcPts val="0"/>
              </a:spcBef>
              <a:spcAft>
                <a:spcPts val="0"/>
              </a:spcAft>
              <a:buClr>
                <a:srgbClr val="FFE600"/>
              </a:buClr>
              <a:buSzPct val="70000"/>
              <a:buFont typeface="Arial" panose="020B0604020202020204" pitchFamily="34" charset="0"/>
              <a:buChar char="►"/>
              <a:tabLst/>
              <a:defRPr/>
            </a:pPr>
            <a:r>
              <a:rPr lang="en-US" dirty="0">
                <a:solidFill>
                  <a:schemeClr val="bg1"/>
                </a:solidFill>
              </a:rPr>
              <a:t>Floor on international tax competition </a:t>
            </a:r>
          </a:p>
          <a:p>
            <a:pPr marL="285750" marR="0" lvl="0" indent="-285750" defTabSz="914126" eaLnBrk="1" fontAlgn="auto" latinLnBrk="0" hangingPunct="1">
              <a:lnSpc>
                <a:spcPct val="100000"/>
              </a:lnSpc>
              <a:spcBef>
                <a:spcPts val="0"/>
              </a:spcBef>
              <a:spcAft>
                <a:spcPts val="0"/>
              </a:spcAft>
              <a:buClr>
                <a:srgbClr val="FFE600"/>
              </a:buClr>
              <a:buSzPct val="70000"/>
              <a:buFont typeface="Arial" panose="020B0604020202020204" pitchFamily="34" charset="0"/>
              <a:buChar char="►"/>
              <a:tabLst/>
              <a:defRPr/>
            </a:pPr>
            <a:r>
              <a:rPr lang="en-US" dirty="0">
                <a:solidFill>
                  <a:schemeClr val="bg1"/>
                </a:solidFill>
              </a:rPr>
              <a:t>End the “race to the bottom”</a:t>
            </a:r>
            <a:endParaRPr kumimoji="0" lang="en-US" b="0" i="0" u="none" strike="noStrike" kern="0" cap="none" spc="0" normalizeH="0" baseline="0" noProof="0" dirty="0">
              <a:ln>
                <a:noFill/>
              </a:ln>
              <a:solidFill>
                <a:srgbClr val="FFFFFF"/>
              </a:solidFill>
              <a:effectLst/>
              <a:uLnTx/>
              <a:uFillTx/>
              <a:latin typeface="EYInterstate Light" panose="02000506000000020004" pitchFamily="2" charset="0"/>
            </a:endParaRPr>
          </a:p>
        </p:txBody>
      </p:sp>
      <p:sp>
        <p:nvSpPr>
          <p:cNvPr id="8" name="Rectangle 1985">
            <a:extLst>
              <a:ext uri="{FF2B5EF4-FFF2-40B4-BE49-F238E27FC236}">
                <a16:creationId xmlns:a16="http://schemas.microsoft.com/office/drawing/2014/main" id="{60F10428-5BEB-43C5-8B8C-9CBF3DE69ABA}"/>
              </a:ext>
            </a:extLst>
          </p:cNvPr>
          <p:cNvSpPr/>
          <p:nvPr/>
        </p:nvSpPr>
        <p:spPr>
          <a:xfrm>
            <a:off x="698725" y="3774315"/>
            <a:ext cx="2475826" cy="307777"/>
          </a:xfrm>
          <a:prstGeom prst="rect">
            <a:avLst/>
          </a:prstGeom>
        </p:spPr>
        <p:txBody>
          <a:bodyPr wrap="square" lIns="0" tIns="0" rIns="0" bIns="0">
            <a:spAutoFit/>
          </a:body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rPr>
              <a:t>Policy objective</a:t>
            </a:r>
          </a:p>
        </p:txBody>
      </p:sp>
      <p:sp>
        <p:nvSpPr>
          <p:cNvPr id="9" name="Rectangle 1988">
            <a:extLst>
              <a:ext uri="{FF2B5EF4-FFF2-40B4-BE49-F238E27FC236}">
                <a16:creationId xmlns:a16="http://schemas.microsoft.com/office/drawing/2014/main" id="{837C2872-911C-4107-B62E-13694993B47B}"/>
              </a:ext>
            </a:extLst>
          </p:cNvPr>
          <p:cNvSpPr/>
          <p:nvPr/>
        </p:nvSpPr>
        <p:spPr>
          <a:xfrm>
            <a:off x="3432175" y="3774315"/>
            <a:ext cx="2592520" cy="307777"/>
          </a:xfrm>
          <a:prstGeom prst="rect">
            <a:avLst/>
          </a:prstGeom>
        </p:spPr>
        <p:txBody>
          <a:bodyPr wrap="square" lIns="0" tIns="0" rIns="0" bIns="0">
            <a:spAutoFit/>
          </a:bodyPr>
          <a:lstStyle/>
          <a:p>
            <a:pPr defTabSz="914126">
              <a:defRPr/>
            </a:pPr>
            <a:r>
              <a:rPr lang="en-US" sz="2000" b="1" kern="0" dirty="0">
                <a:solidFill>
                  <a:schemeClr val="bg1"/>
                </a:solidFill>
              </a:rPr>
              <a:t>Political momentum</a:t>
            </a:r>
          </a:p>
        </p:txBody>
      </p:sp>
      <p:sp>
        <p:nvSpPr>
          <p:cNvPr id="10" name="Rectangle 1992">
            <a:extLst>
              <a:ext uri="{FF2B5EF4-FFF2-40B4-BE49-F238E27FC236}">
                <a16:creationId xmlns:a16="http://schemas.microsoft.com/office/drawing/2014/main" id="{D6A28C07-0579-4807-9DD0-8C2B514AE4E4}"/>
              </a:ext>
            </a:extLst>
          </p:cNvPr>
          <p:cNvSpPr/>
          <p:nvPr/>
        </p:nvSpPr>
        <p:spPr>
          <a:xfrm>
            <a:off x="6294865" y="3774315"/>
            <a:ext cx="2395110" cy="307777"/>
          </a:xfrm>
          <a:prstGeom prst="rect">
            <a:avLst/>
          </a:prstGeom>
        </p:spPr>
        <p:txBody>
          <a:bodyPr wrap="square" lIns="0" tIns="0" rIns="0" bIns="0">
            <a:spAutoFit/>
          </a:bodyPr>
          <a:lstStyle/>
          <a:p>
            <a:pPr marR="0" lvl="0" indent="0" defTabSz="914126" fontAlgn="auto">
              <a:lnSpc>
                <a:spcPct val="100000"/>
              </a:lnSpc>
              <a:spcBef>
                <a:spcPts val="0"/>
              </a:spcBef>
              <a:spcAft>
                <a:spcPts val="0"/>
              </a:spcAft>
              <a:buClrTx/>
              <a:buSzTx/>
              <a:buFontTx/>
              <a:buNone/>
              <a:tabLst/>
              <a:defRPr/>
            </a:pPr>
            <a:r>
              <a:rPr lang="en-US" sz="2000" b="1" kern="0" dirty="0">
                <a:solidFill>
                  <a:schemeClr val="bg1"/>
                </a:solidFill>
              </a:rPr>
              <a:t>Model rules …</a:t>
            </a:r>
          </a:p>
        </p:txBody>
      </p:sp>
      <p:sp>
        <p:nvSpPr>
          <p:cNvPr id="11" name="Rectangle 1997">
            <a:extLst>
              <a:ext uri="{FF2B5EF4-FFF2-40B4-BE49-F238E27FC236}">
                <a16:creationId xmlns:a16="http://schemas.microsoft.com/office/drawing/2014/main" id="{D193A29E-5131-4FA4-B4FF-3F7469D1FF3D}"/>
              </a:ext>
            </a:extLst>
          </p:cNvPr>
          <p:cNvSpPr/>
          <p:nvPr/>
        </p:nvSpPr>
        <p:spPr>
          <a:xfrm>
            <a:off x="9044111" y="3774315"/>
            <a:ext cx="2475821" cy="307777"/>
          </a:xfrm>
          <a:prstGeom prst="rect">
            <a:avLst/>
          </a:prstGeom>
        </p:spPr>
        <p:txBody>
          <a:bodyPr wrap="square" lIns="0" tIns="0" rIns="0" bIns="0">
            <a:spAutoFit/>
          </a:bodyPr>
          <a:lstStyle/>
          <a:p>
            <a:pPr defTabSz="914126">
              <a:defRPr/>
            </a:pPr>
            <a:r>
              <a:rPr lang="en-US" sz="2000" b="1" kern="0" dirty="0">
                <a:solidFill>
                  <a:schemeClr val="bg1"/>
                </a:solidFill>
              </a:rPr>
              <a:t>Ambitious timeline</a:t>
            </a:r>
          </a:p>
        </p:txBody>
      </p:sp>
      <p:sp>
        <p:nvSpPr>
          <p:cNvPr id="12" name="Rectangle 1981">
            <a:extLst>
              <a:ext uri="{FF2B5EF4-FFF2-40B4-BE49-F238E27FC236}">
                <a16:creationId xmlns:a16="http://schemas.microsoft.com/office/drawing/2014/main" id="{604B0EE3-F188-47AA-A98C-898E852A20A9}"/>
              </a:ext>
            </a:extLst>
          </p:cNvPr>
          <p:cNvSpPr/>
          <p:nvPr/>
        </p:nvSpPr>
        <p:spPr>
          <a:xfrm>
            <a:off x="3432175" y="4123459"/>
            <a:ext cx="2475821" cy="1661993"/>
          </a:xfrm>
          <a:prstGeom prst="rect">
            <a:avLst/>
          </a:prstGeom>
        </p:spPr>
        <p:txBody>
          <a:bodyPr wrap="square" lIns="0" tIns="0" rIns="0" bIns="0">
            <a:spAutoFit/>
          </a:bodyPr>
          <a:lstStyle/>
          <a:p>
            <a:pPr marL="285750" marR="0" lvl="0" indent="-285750" defTabSz="914126" eaLnBrk="1" fontAlgn="auto" latinLnBrk="0" hangingPunct="1">
              <a:lnSpc>
                <a:spcPct val="100000"/>
              </a:lnSpc>
              <a:spcBef>
                <a:spcPts val="0"/>
              </a:spcBef>
              <a:spcAft>
                <a:spcPts val="0"/>
              </a:spcAft>
              <a:buClr>
                <a:srgbClr val="FFE600"/>
              </a:buClr>
              <a:buSzPct val="70000"/>
              <a:buFont typeface="Arial" panose="020B0604020202020204" pitchFamily="34" charset="0"/>
              <a:buChar char="►"/>
              <a:tabLst/>
              <a:defRPr/>
            </a:pPr>
            <a:r>
              <a:rPr lang="en-US" dirty="0">
                <a:solidFill>
                  <a:schemeClr val="bg1"/>
                </a:solidFill>
                <a:ea typeface="Calibri" panose="020F0502020204030204" pitchFamily="34" charset="0"/>
                <a:cs typeface="Calibri" panose="020F0502020204030204" pitchFamily="34" charset="0"/>
              </a:rPr>
              <a:t>K</a:t>
            </a:r>
            <a:r>
              <a:rPr lang="en-US" dirty="0">
                <a:solidFill>
                  <a:schemeClr val="bg1"/>
                </a:solidFill>
                <a:effectLst/>
                <a:ea typeface="Calibri" panose="020F0502020204030204" pitchFamily="34" charset="0"/>
                <a:cs typeface="Calibri" panose="020F0502020204030204" pitchFamily="34" charset="0"/>
              </a:rPr>
              <a:t>ey components agreed by 137 jurisdictions</a:t>
            </a:r>
          </a:p>
          <a:p>
            <a:pPr marL="285750" marR="0" lvl="0" indent="-285750" defTabSz="914126" eaLnBrk="1" fontAlgn="auto" latinLnBrk="0" hangingPunct="1">
              <a:lnSpc>
                <a:spcPct val="100000"/>
              </a:lnSpc>
              <a:spcBef>
                <a:spcPts val="0"/>
              </a:spcBef>
              <a:spcAft>
                <a:spcPts val="0"/>
              </a:spcAft>
              <a:buClr>
                <a:srgbClr val="FFE600"/>
              </a:buClr>
              <a:buSzPct val="70000"/>
              <a:buFont typeface="Arial" panose="020B0604020202020204" pitchFamily="34" charset="0"/>
              <a:buChar char="►"/>
              <a:tabLst/>
              <a:defRPr/>
            </a:pPr>
            <a:r>
              <a:rPr lang="en-US" dirty="0">
                <a:solidFill>
                  <a:schemeClr val="bg1"/>
                </a:solidFill>
                <a:ea typeface="Calibri" panose="020F0502020204030204" pitchFamily="34" charset="0"/>
                <a:cs typeface="Calibri" panose="020F0502020204030204" pitchFamily="34" charset="0"/>
              </a:rPr>
              <a:t>E</a:t>
            </a:r>
            <a:r>
              <a:rPr lang="en-US" dirty="0">
                <a:solidFill>
                  <a:schemeClr val="bg1"/>
                </a:solidFill>
                <a:effectLst/>
                <a:ea typeface="Calibri" panose="020F0502020204030204" pitchFamily="34" charset="0"/>
                <a:cs typeface="Calibri" panose="020F0502020204030204" pitchFamily="34" charset="0"/>
              </a:rPr>
              <a:t>ndorsed by the G20 finance ministers and leaders</a:t>
            </a:r>
            <a:endParaRPr kumimoji="0" lang="en-US" b="0" i="0" u="none" strike="noStrike" kern="0" cap="none" spc="0" normalizeH="0" baseline="0" noProof="0" dirty="0">
              <a:ln>
                <a:noFill/>
              </a:ln>
              <a:solidFill>
                <a:srgbClr val="FFFFFF"/>
              </a:solidFill>
              <a:effectLst/>
              <a:uLnTx/>
              <a:uFillTx/>
              <a:latin typeface="EYInterstate Light" panose="02000506000000020004" pitchFamily="2" charset="0"/>
            </a:endParaRPr>
          </a:p>
        </p:txBody>
      </p:sp>
      <p:sp>
        <p:nvSpPr>
          <p:cNvPr id="13" name="Rectangle 1981">
            <a:extLst>
              <a:ext uri="{FF2B5EF4-FFF2-40B4-BE49-F238E27FC236}">
                <a16:creationId xmlns:a16="http://schemas.microsoft.com/office/drawing/2014/main" id="{CF313FB9-2D55-4801-AC95-A3B3DBBC38B5}"/>
              </a:ext>
            </a:extLst>
          </p:cNvPr>
          <p:cNvSpPr/>
          <p:nvPr/>
        </p:nvSpPr>
        <p:spPr>
          <a:xfrm>
            <a:off x="6262924" y="4123459"/>
            <a:ext cx="2377716" cy="1938992"/>
          </a:xfrm>
          <a:prstGeom prst="rect">
            <a:avLst/>
          </a:prstGeom>
        </p:spPr>
        <p:txBody>
          <a:bodyPr wrap="square" lIns="0" tIns="0" rIns="0" bIns="0">
            <a:spAutoFit/>
          </a:bodyPr>
          <a:lstStyle/>
          <a:p>
            <a:pPr marL="285750" marR="0" lvl="0" indent="-285750" defTabSz="914126" eaLnBrk="1" fontAlgn="auto" latinLnBrk="0" hangingPunct="1">
              <a:lnSpc>
                <a:spcPct val="100000"/>
              </a:lnSpc>
              <a:spcBef>
                <a:spcPts val="0"/>
              </a:spcBef>
              <a:spcAft>
                <a:spcPts val="0"/>
              </a:spcAft>
              <a:buClr>
                <a:srgbClr val="FFE600"/>
              </a:buClr>
              <a:buSzPct val="70000"/>
              <a:buFont typeface="Arial" panose="020B0604020202020204" pitchFamily="34" charset="0"/>
              <a:buChar char="►"/>
              <a:tabLst/>
              <a:defRPr/>
            </a:pPr>
            <a:r>
              <a:rPr lang="en-US" kern="0" dirty="0">
                <a:solidFill>
                  <a:schemeClr val="bg1"/>
                </a:solidFill>
                <a:latin typeface="EYInterstate Light" panose="02000506000000020004" pitchFamily="2" charset="0"/>
              </a:rPr>
              <a:t>… are a template for coordinated implementation of the global minimum tax by countries through their own domestic legislation</a:t>
            </a:r>
            <a:endParaRPr kumimoji="0" lang="en-US" b="0" u="none" strike="noStrike" kern="0" cap="none" spc="0" normalizeH="0" baseline="0" noProof="0" dirty="0">
              <a:ln>
                <a:noFill/>
              </a:ln>
              <a:solidFill>
                <a:schemeClr val="bg1"/>
              </a:solidFill>
              <a:effectLst/>
              <a:uLnTx/>
              <a:uFillTx/>
              <a:latin typeface="EYInterstate Light" panose="02000506000000020004" pitchFamily="2" charset="0"/>
            </a:endParaRPr>
          </a:p>
        </p:txBody>
      </p:sp>
      <p:sp>
        <p:nvSpPr>
          <p:cNvPr id="14" name="Rectangle 1981">
            <a:extLst>
              <a:ext uri="{FF2B5EF4-FFF2-40B4-BE49-F238E27FC236}">
                <a16:creationId xmlns:a16="http://schemas.microsoft.com/office/drawing/2014/main" id="{2D183CDD-A5AA-40B9-B452-92F094D6EB6A}"/>
              </a:ext>
            </a:extLst>
          </p:cNvPr>
          <p:cNvSpPr/>
          <p:nvPr/>
        </p:nvSpPr>
        <p:spPr>
          <a:xfrm>
            <a:off x="9044111" y="4123459"/>
            <a:ext cx="2475821" cy="1107996"/>
          </a:xfrm>
          <a:prstGeom prst="rect">
            <a:avLst/>
          </a:prstGeom>
        </p:spPr>
        <p:txBody>
          <a:bodyPr wrap="square" lIns="0" tIns="0" rIns="0" bIns="0">
            <a:spAutoFit/>
          </a:bodyPr>
          <a:lstStyle/>
          <a:p>
            <a:pPr marL="285750" marR="0" lvl="0" indent="-285750" defTabSz="914126" eaLnBrk="1" fontAlgn="auto" latinLnBrk="0" hangingPunct="1">
              <a:lnSpc>
                <a:spcPct val="100000"/>
              </a:lnSpc>
              <a:spcBef>
                <a:spcPts val="0"/>
              </a:spcBef>
              <a:spcAft>
                <a:spcPts val="0"/>
              </a:spcAft>
              <a:buClr>
                <a:srgbClr val="FFE600"/>
              </a:buClr>
              <a:buSzPct val="70000"/>
              <a:buFont typeface="Arial" panose="020B0604020202020204" pitchFamily="34" charset="0"/>
              <a:buChar char="►"/>
              <a:tabLst/>
              <a:defRPr/>
            </a:pPr>
            <a:r>
              <a:rPr lang="en-US" kern="0" dirty="0">
                <a:solidFill>
                  <a:schemeClr val="bg1"/>
                </a:solidFill>
                <a:latin typeface="EYInterstate Light" panose="02000506000000020004" pitchFamily="2" charset="0"/>
              </a:rPr>
              <a:t>Global minimum tax rules enacted in 2023 and effective in 2024</a:t>
            </a:r>
            <a:endParaRPr kumimoji="0" lang="en-US" b="0" i="0" u="none" strike="noStrike" kern="0" cap="none" spc="0" normalizeH="0" baseline="0" noProof="0" dirty="0">
              <a:ln>
                <a:noFill/>
              </a:ln>
              <a:solidFill>
                <a:schemeClr val="bg1"/>
              </a:solidFill>
              <a:effectLst/>
              <a:uLnTx/>
              <a:uFillTx/>
              <a:latin typeface="EYInterstate Light" panose="02000506000000020004" pitchFamily="2" charset="0"/>
            </a:endParaRPr>
          </a:p>
        </p:txBody>
      </p:sp>
      <p:cxnSp>
        <p:nvCxnSpPr>
          <p:cNvPr id="15" name="Straight Connector 14">
            <a:extLst>
              <a:ext uri="{FF2B5EF4-FFF2-40B4-BE49-F238E27FC236}">
                <a16:creationId xmlns:a16="http://schemas.microsoft.com/office/drawing/2014/main" id="{67062AF3-495E-43A0-AFE9-3A29A4DCE432}"/>
              </a:ext>
            </a:extLst>
          </p:cNvPr>
          <p:cNvCxnSpPr>
            <a:cxnSpLocks/>
          </p:cNvCxnSpPr>
          <p:nvPr/>
        </p:nvCxnSpPr>
        <p:spPr>
          <a:xfrm>
            <a:off x="3127375" y="3594412"/>
            <a:ext cx="0" cy="246888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CEA117-5B52-45C8-BD46-EB43A53FBD3F}"/>
              </a:ext>
            </a:extLst>
          </p:cNvPr>
          <p:cNvCxnSpPr>
            <a:cxnSpLocks/>
          </p:cNvCxnSpPr>
          <p:nvPr/>
        </p:nvCxnSpPr>
        <p:spPr>
          <a:xfrm>
            <a:off x="6071870" y="3594412"/>
            <a:ext cx="0" cy="246888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6E618B-EA69-4DBA-94AB-9338DFCB0573}"/>
              </a:ext>
            </a:extLst>
          </p:cNvPr>
          <p:cNvCxnSpPr>
            <a:cxnSpLocks/>
          </p:cNvCxnSpPr>
          <p:nvPr/>
        </p:nvCxnSpPr>
        <p:spPr>
          <a:xfrm>
            <a:off x="8842375" y="3594412"/>
            <a:ext cx="0" cy="246888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8" name="Footer Placeholder 4">
            <a:extLst>
              <a:ext uri="{FF2B5EF4-FFF2-40B4-BE49-F238E27FC236}">
                <a16:creationId xmlns:a16="http://schemas.microsoft.com/office/drawing/2014/main" id="{C303B5DF-A245-4320-8610-938B374766B9}"/>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2832215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772D-53B3-4E10-8D0A-44DE84FA8D61}"/>
              </a:ext>
            </a:extLst>
          </p:cNvPr>
          <p:cNvSpPr>
            <a:spLocks noGrp="1"/>
          </p:cNvSpPr>
          <p:nvPr>
            <p:ph type="title"/>
          </p:nvPr>
        </p:nvSpPr>
        <p:spPr/>
        <p:txBody>
          <a:bodyPr/>
          <a:lstStyle/>
          <a:p>
            <a:r>
              <a:rPr lang="en-US" dirty="0"/>
              <a:t>Pillar Two — scope of GloBE</a:t>
            </a:r>
          </a:p>
        </p:txBody>
      </p:sp>
      <p:sp>
        <p:nvSpPr>
          <p:cNvPr id="3" name="Content Placeholder 2">
            <a:extLst>
              <a:ext uri="{FF2B5EF4-FFF2-40B4-BE49-F238E27FC236}">
                <a16:creationId xmlns:a16="http://schemas.microsoft.com/office/drawing/2014/main" id="{E5D93160-0FA8-41BE-BE35-A4422D38AA22}"/>
              </a:ext>
            </a:extLst>
          </p:cNvPr>
          <p:cNvSpPr>
            <a:spLocks noGrp="1"/>
          </p:cNvSpPr>
          <p:nvPr>
            <p:ph idx="1"/>
          </p:nvPr>
        </p:nvSpPr>
        <p:spPr/>
        <p:txBody>
          <a:bodyPr/>
          <a:lstStyle/>
          <a:p>
            <a:r>
              <a:rPr lang="en-US" dirty="0"/>
              <a:t>The Global Anti-Base Erosion Rules (GloBE) rules apply to constituent entities that are members of a multinational enterprise (MNE) group that has an annual revenue of </a:t>
            </a:r>
            <a:br>
              <a:rPr lang="en-US" dirty="0"/>
            </a:br>
            <a:r>
              <a:rPr lang="en-US" dirty="0"/>
              <a:t>EUR 750m or more, in the consolidated financial statements of an ultimate parent entity (UPE) in at least two of the four fiscal years immediately preceding the tested fiscal year. </a:t>
            </a:r>
          </a:p>
          <a:p>
            <a:pPr lvl="1"/>
            <a:r>
              <a:rPr lang="en-US" dirty="0"/>
              <a:t>MNE group means any group that includes at least one constituent entity or PE that is not located in the jurisdiction of the UPE.</a:t>
            </a:r>
          </a:p>
          <a:p>
            <a:pPr lvl="1"/>
            <a:r>
              <a:rPr lang="en-US" dirty="0"/>
              <a:t>Constituent entity is an entity that is included in a group and any PE of a main entity.</a:t>
            </a:r>
          </a:p>
          <a:p>
            <a:pPr lvl="1"/>
            <a:r>
              <a:rPr lang="en-US" dirty="0"/>
              <a:t>UPE is an entity that owns directly or indirectly a controlling interest (CI) in any other entity and is not owned with a CI directly or indirectly by another entity. </a:t>
            </a:r>
          </a:p>
          <a:p>
            <a:endParaRPr lang="en-US" dirty="0"/>
          </a:p>
        </p:txBody>
      </p:sp>
      <p:sp>
        <p:nvSpPr>
          <p:cNvPr id="5" name="Footer Placeholder 4">
            <a:extLst>
              <a:ext uri="{FF2B5EF4-FFF2-40B4-BE49-F238E27FC236}">
                <a16:creationId xmlns:a16="http://schemas.microsoft.com/office/drawing/2014/main" id="{44EF05E3-7B53-4989-AA6B-F49F2B6D846A}"/>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2419098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1FEA0A-97D9-4D94-B0B9-2748A53CEBE8}"/>
              </a:ext>
            </a:extLst>
          </p:cNvPr>
          <p:cNvSpPr>
            <a:spLocks noGrp="1"/>
          </p:cNvSpPr>
          <p:nvPr>
            <p:ph type="title"/>
          </p:nvPr>
        </p:nvSpPr>
        <p:spPr/>
        <p:txBody>
          <a:bodyPr/>
          <a:lstStyle/>
          <a:p>
            <a:r>
              <a:rPr lang="en-GB" dirty="0"/>
              <a:t>OECD Pillar Two — </a:t>
            </a:r>
            <a:r>
              <a:rPr lang="it-IT"/>
              <a:t>exclusions</a:t>
            </a:r>
            <a:endParaRPr lang="en-US" dirty="0"/>
          </a:p>
        </p:txBody>
      </p:sp>
      <p:sp>
        <p:nvSpPr>
          <p:cNvPr id="5" name="Content Placeholder 4">
            <a:extLst>
              <a:ext uri="{FF2B5EF4-FFF2-40B4-BE49-F238E27FC236}">
                <a16:creationId xmlns:a16="http://schemas.microsoft.com/office/drawing/2014/main" id="{3AAB0C67-3929-4690-BA26-05B818754AB0}"/>
              </a:ext>
            </a:extLst>
          </p:cNvPr>
          <p:cNvSpPr>
            <a:spLocks noGrp="1"/>
          </p:cNvSpPr>
          <p:nvPr>
            <p:ph idx="1"/>
          </p:nvPr>
        </p:nvSpPr>
        <p:spPr/>
        <p:txBody>
          <a:bodyPr/>
          <a:lstStyle/>
          <a:p>
            <a:r>
              <a:rPr lang="en-US" dirty="0"/>
              <a:t>Exclusions apply for: (not the full list)</a:t>
            </a:r>
          </a:p>
          <a:p>
            <a:pPr lvl="1"/>
            <a:r>
              <a:rPr lang="en-US" dirty="0"/>
              <a:t>Nonprofit organization</a:t>
            </a:r>
          </a:p>
          <a:p>
            <a:pPr lvl="1"/>
            <a:r>
              <a:rPr lang="en-US" dirty="0"/>
              <a:t>Pension fund</a:t>
            </a:r>
          </a:p>
          <a:p>
            <a:pPr lvl="1"/>
            <a:r>
              <a:rPr lang="en-US" dirty="0"/>
              <a:t>Governmental entity</a:t>
            </a:r>
          </a:p>
          <a:p>
            <a:r>
              <a:rPr lang="en-US" dirty="0"/>
              <a:t>Entities that are owned by one or more of the excluded entities also are excluded if specified ownership thresholds and activity conditions are satisfied. </a:t>
            </a:r>
          </a:p>
          <a:p>
            <a:r>
              <a:rPr lang="en-US" b="1" dirty="0"/>
              <a:t>Article 10.1.1 OECD GloBE model rules, </a:t>
            </a:r>
            <a:r>
              <a:rPr lang="en-US" dirty="0"/>
              <a:t>i.e., suggested rules from the OECD which ultimately need to be enacted by each country</a:t>
            </a:r>
          </a:p>
          <a:p>
            <a:r>
              <a:rPr lang="en-US" dirty="0"/>
              <a:t>A nonprofit organization means an entity that meets all of the following criteria:</a:t>
            </a:r>
          </a:p>
          <a:p>
            <a:pPr marL="356616" lvl="1" indent="0">
              <a:buNone/>
            </a:pPr>
            <a:r>
              <a:rPr lang="en-US" dirty="0"/>
              <a:t>(a) It is established and operated in its jurisdiction of residence:</a:t>
            </a:r>
          </a:p>
          <a:p>
            <a:pPr marL="1025525" lvl="2" indent="-333375">
              <a:buNone/>
            </a:pPr>
            <a:r>
              <a:rPr lang="en-US" dirty="0"/>
              <a:t>(i)	Exclusively for religious, charitable, scientific, artistic, cultural, athletic, educational or other similar purposes</a:t>
            </a:r>
            <a:br>
              <a:rPr lang="en-US" dirty="0"/>
            </a:br>
            <a:r>
              <a:rPr lang="en-US" dirty="0"/>
              <a:t>Or</a:t>
            </a:r>
          </a:p>
          <a:p>
            <a:pPr marL="1025525" lvl="2" indent="-333375">
              <a:buNone/>
            </a:pPr>
            <a:r>
              <a:rPr lang="en-US" dirty="0"/>
              <a:t>(ii)	As a professional organization, business league, chamber of commerce, labor organization, agricultural or horticultural organization, civic league or an organization operated exclusively for the promotion of social welfare</a:t>
            </a:r>
          </a:p>
        </p:txBody>
      </p:sp>
      <p:sp>
        <p:nvSpPr>
          <p:cNvPr id="6" name="Footer Placeholder 4">
            <a:extLst>
              <a:ext uri="{FF2B5EF4-FFF2-40B4-BE49-F238E27FC236}">
                <a16:creationId xmlns:a16="http://schemas.microsoft.com/office/drawing/2014/main" id="{1AA46B7D-AAD3-4B9C-90C0-44B3C6300C51}"/>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444426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marR="0" lvl="0" fontAlgn="auto">
              <a:lnSpc>
                <a:spcPct val="100000"/>
              </a:lnSpc>
              <a:spcAft>
                <a:spcPts val="0"/>
              </a:spcAft>
              <a:tabLst/>
              <a:defRPr/>
            </a:pPr>
            <a:r>
              <a:rPr lang="en-US" dirty="0">
                <a:solidFill>
                  <a:srgbClr val="2E2E38"/>
                </a:solidFill>
                <a:latin typeface="+mj-lt"/>
              </a:rPr>
              <a:t>Overview of international form changes </a:t>
            </a:r>
            <a:endParaRPr lang="en-GB" dirty="0">
              <a:solidFill>
                <a:srgbClr val="2E2E38"/>
              </a:solidFill>
              <a:latin typeface="+mj-lt"/>
            </a:endParaRPr>
          </a:p>
          <a:p>
            <a:endParaRPr lang="en-US" dirty="0"/>
          </a:p>
        </p:txBody>
      </p:sp>
      <p:sp>
        <p:nvSpPr>
          <p:cNvPr id="4" name="Footer Placeholder 4">
            <a:extLst>
              <a:ext uri="{FF2B5EF4-FFF2-40B4-BE49-F238E27FC236}">
                <a16:creationId xmlns:a16="http://schemas.microsoft.com/office/drawing/2014/main" id="{F893A183-7F64-4627-8872-E0A7869651C2}"/>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1514685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9F64C-CE2F-4526-8377-C9C17FC70125}"/>
              </a:ext>
            </a:extLst>
          </p:cNvPr>
          <p:cNvSpPr>
            <a:spLocks noGrp="1"/>
          </p:cNvSpPr>
          <p:nvPr>
            <p:ph type="title"/>
          </p:nvPr>
        </p:nvSpPr>
        <p:spPr/>
        <p:txBody>
          <a:bodyPr/>
          <a:lstStyle/>
          <a:p>
            <a:r>
              <a:rPr lang="en-GB" dirty="0"/>
              <a:t>OECD Pillar Two — </a:t>
            </a:r>
            <a:r>
              <a:rPr lang="it-IT"/>
              <a:t>exclusions (cont.)</a:t>
            </a:r>
            <a:endParaRPr lang="en-US" dirty="0"/>
          </a:p>
        </p:txBody>
      </p:sp>
      <p:sp>
        <p:nvSpPr>
          <p:cNvPr id="3" name="Content Placeholder 2">
            <a:extLst>
              <a:ext uri="{FF2B5EF4-FFF2-40B4-BE49-F238E27FC236}">
                <a16:creationId xmlns:a16="http://schemas.microsoft.com/office/drawing/2014/main" id="{A3F645F3-341F-437A-86F2-EC5607076C22}"/>
              </a:ext>
            </a:extLst>
          </p:cNvPr>
          <p:cNvSpPr>
            <a:spLocks noGrp="1"/>
          </p:cNvSpPr>
          <p:nvPr>
            <p:ph idx="1"/>
          </p:nvPr>
        </p:nvSpPr>
        <p:spPr>
          <a:xfrm>
            <a:off x="609918" y="1137920"/>
            <a:ext cx="10805009" cy="4947920"/>
          </a:xfrm>
        </p:spPr>
        <p:txBody>
          <a:bodyPr/>
          <a:lstStyle/>
          <a:p>
            <a:pPr marL="682625" lvl="1" indent="-327025">
              <a:buNone/>
            </a:pPr>
            <a:r>
              <a:rPr lang="en-US" dirty="0"/>
              <a:t>(b) Substantially all of the income from the activities mentioned in paragraph (a) is exempt from income tax in its jurisdiction of residence.</a:t>
            </a:r>
          </a:p>
          <a:p>
            <a:pPr marL="682625" lvl="1" indent="-327025">
              <a:buNone/>
            </a:pPr>
            <a:r>
              <a:rPr lang="en-US" dirty="0"/>
              <a:t>(c) It has no shareholders or members who have a proprietary or beneficial interest in its income or assets.</a:t>
            </a:r>
          </a:p>
          <a:p>
            <a:pPr marL="682625" lvl="1" indent="-327025">
              <a:buNone/>
            </a:pPr>
            <a:r>
              <a:rPr lang="en-US" dirty="0"/>
              <a:t>(d) The income or assets of the entity may not be distributed to, or applied for the benefit of, a private person or non-charitable entity other than:</a:t>
            </a:r>
          </a:p>
          <a:p>
            <a:pPr marL="1048766" lvl="3" indent="-346075">
              <a:buNone/>
            </a:pPr>
            <a:r>
              <a:rPr lang="en-US" sz="1600" dirty="0"/>
              <a:t>(i)	Pursuant to the conduct of the entity’s charitable activities</a:t>
            </a:r>
          </a:p>
          <a:p>
            <a:pPr marL="1048766" lvl="3" indent="-346075">
              <a:buNone/>
            </a:pPr>
            <a:r>
              <a:rPr lang="en-US" sz="1600" dirty="0"/>
              <a:t>(ii)	As payment of reasonable compensation for services rendered or for the use of property or capital</a:t>
            </a:r>
            <a:br>
              <a:rPr lang="en-US" sz="1600" dirty="0"/>
            </a:br>
            <a:r>
              <a:rPr lang="en-US" sz="1600" dirty="0"/>
              <a:t>Or </a:t>
            </a:r>
          </a:p>
          <a:p>
            <a:pPr marL="1048766" lvl="3" indent="-346075">
              <a:buNone/>
            </a:pPr>
            <a:r>
              <a:rPr lang="en-US" sz="1600" dirty="0"/>
              <a:t>(iii) As payment representing the fair market value of property which the entity has purchased </a:t>
            </a:r>
          </a:p>
          <a:p>
            <a:pPr marL="682625" lvl="1" indent="-327025">
              <a:buNone/>
            </a:pPr>
            <a:r>
              <a:rPr lang="en-US" dirty="0"/>
              <a:t>(e) Upon termination, liquidation or dissolution of the entity, all of its assets must be distributed or revert to a nonprofit organization or to the government (including any governmental entity) of the entity’s jurisdiction of residence or any political subdivision thereof; but does not include any entity carrying on a trade or business that is not directly related to the purposes for which it was established.</a:t>
            </a:r>
          </a:p>
          <a:p>
            <a:endParaRPr lang="en-US" dirty="0"/>
          </a:p>
        </p:txBody>
      </p:sp>
      <p:sp>
        <p:nvSpPr>
          <p:cNvPr id="5" name="Footer Placeholder 4">
            <a:extLst>
              <a:ext uri="{FF2B5EF4-FFF2-40B4-BE49-F238E27FC236}">
                <a16:creationId xmlns:a16="http://schemas.microsoft.com/office/drawing/2014/main" id="{19885661-7796-404D-8D0C-C39369368F09}"/>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855153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C8758-01CA-4FD8-BF27-965350F3275B}"/>
              </a:ext>
            </a:extLst>
          </p:cNvPr>
          <p:cNvSpPr>
            <a:spLocks noGrp="1"/>
          </p:cNvSpPr>
          <p:nvPr>
            <p:ph type="title"/>
          </p:nvPr>
        </p:nvSpPr>
        <p:spPr/>
        <p:txBody>
          <a:bodyPr/>
          <a:lstStyle/>
          <a:p>
            <a:r>
              <a:rPr lang="en-GB" dirty="0"/>
              <a:t>OECD Pillar Two — next steps</a:t>
            </a:r>
            <a:endParaRPr lang="en-US" dirty="0"/>
          </a:p>
        </p:txBody>
      </p:sp>
      <p:sp>
        <p:nvSpPr>
          <p:cNvPr id="3" name="Content Placeholder 2">
            <a:extLst>
              <a:ext uri="{FF2B5EF4-FFF2-40B4-BE49-F238E27FC236}">
                <a16:creationId xmlns:a16="http://schemas.microsoft.com/office/drawing/2014/main" id="{3D866F0D-D16E-43F9-9DF3-6C44027C1287}"/>
              </a:ext>
            </a:extLst>
          </p:cNvPr>
          <p:cNvSpPr>
            <a:spLocks noGrp="1"/>
          </p:cNvSpPr>
          <p:nvPr>
            <p:ph idx="1"/>
          </p:nvPr>
        </p:nvSpPr>
        <p:spPr/>
        <p:txBody>
          <a:bodyPr/>
          <a:lstStyle/>
          <a:p>
            <a:r>
              <a:rPr lang="en-US" dirty="0"/>
              <a:t>An institution should internally evaluate the model rules to determine if each of its foreign entities meet the “excluded entity” definition and document that position. Reach out to external experts, if needed.</a:t>
            </a:r>
          </a:p>
          <a:p>
            <a:r>
              <a:rPr lang="en-US" dirty="0"/>
              <a:t>Overall, filing requirements are unclear; although, if all entities are excluded, it could possibly result in no GloBE Information Return (GIR) filing (although this will need to be further evaluated when local countries issue further guidance).</a:t>
            </a:r>
          </a:p>
          <a:p>
            <a:endParaRPr lang="en-US" dirty="0"/>
          </a:p>
        </p:txBody>
      </p:sp>
      <p:sp>
        <p:nvSpPr>
          <p:cNvPr id="5" name="Footer Placeholder 4">
            <a:extLst>
              <a:ext uri="{FF2B5EF4-FFF2-40B4-BE49-F238E27FC236}">
                <a16:creationId xmlns:a16="http://schemas.microsoft.com/office/drawing/2014/main" id="{33E5FDEF-48AE-43D1-B294-91EBA963EA9F}"/>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2421297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476007B7-41F7-45FC-9998-232D531D6D16}"/>
              </a:ext>
            </a:extLst>
          </p:cNvPr>
          <p:cNvSpPr>
            <a:spLocks noGrp="1"/>
          </p:cNvSpPr>
          <p:nvPr>
            <p:ph idx="4294967295"/>
          </p:nvPr>
        </p:nvSpPr>
        <p:spPr>
          <a:xfrm>
            <a:off x="735980" y="4273550"/>
            <a:ext cx="6615052" cy="1452563"/>
          </a:xfrm>
        </p:spPr>
        <p:txBody>
          <a:bodyPr/>
          <a:lstStyle/>
          <a:p>
            <a:pPr marL="0" indent="0" defTabSz="914400" fontAlgn="auto">
              <a:spcBef>
                <a:spcPts val="0"/>
              </a:spcBef>
              <a:spcAft>
                <a:spcPts val="0"/>
              </a:spcAft>
              <a:buClrTx/>
              <a:buSzTx/>
              <a:buNone/>
              <a:defRPr/>
            </a:pPr>
            <a:r>
              <a:rPr lang="en-IN" sz="3600" dirty="0">
                <a:solidFill>
                  <a:srgbClr val="FFFFFF"/>
                </a:solidFill>
                <a:latin typeface="EYInterstate Light"/>
                <a:cs typeface="+mn-cs"/>
              </a:rPr>
              <a:t>Evolving tax reporting that may impact online activities</a:t>
            </a:r>
          </a:p>
          <a:p>
            <a:pPr marL="0" indent="0" defTabSz="914400" fontAlgn="auto">
              <a:spcBef>
                <a:spcPts val="0"/>
              </a:spcBef>
              <a:spcAft>
                <a:spcPts val="0"/>
              </a:spcAft>
              <a:buClrTx/>
              <a:buSzTx/>
              <a:buNone/>
              <a:defRPr/>
            </a:pPr>
            <a:r>
              <a:rPr lang="en-IN" sz="1800" dirty="0">
                <a:solidFill>
                  <a:srgbClr val="FFFFFF"/>
                </a:solidFill>
                <a:latin typeface="EYInterstate Light"/>
                <a:cs typeface="+mn-cs"/>
              </a:rPr>
              <a:t>(and other types of e-commerce)</a:t>
            </a:r>
          </a:p>
        </p:txBody>
      </p:sp>
      <p:sp>
        <p:nvSpPr>
          <p:cNvPr id="2" name="TextBox 1">
            <a:extLst>
              <a:ext uri="{FF2B5EF4-FFF2-40B4-BE49-F238E27FC236}">
                <a16:creationId xmlns:a16="http://schemas.microsoft.com/office/drawing/2014/main" id="{585686E6-9971-476D-B3D1-0FF465CE0C40}"/>
              </a:ext>
            </a:extLst>
          </p:cNvPr>
          <p:cNvSpPr txBox="1"/>
          <p:nvPr/>
        </p:nvSpPr>
        <p:spPr>
          <a:xfrm>
            <a:off x="8515805" y="3661653"/>
            <a:ext cx="3309257" cy="612475"/>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4400" dirty="0">
                <a:solidFill>
                  <a:srgbClr val="FFFF00"/>
                </a:solidFill>
              </a:rPr>
              <a:t>Continued!</a:t>
            </a:r>
          </a:p>
        </p:txBody>
      </p:sp>
      <p:cxnSp>
        <p:nvCxnSpPr>
          <p:cNvPr id="4" name="Straight Arrow Connector 3">
            <a:extLst>
              <a:ext uri="{FF2B5EF4-FFF2-40B4-BE49-F238E27FC236}">
                <a16:creationId xmlns:a16="http://schemas.microsoft.com/office/drawing/2014/main" id="{03871003-B5CE-484D-A91E-DC1C3A022DA0}"/>
              </a:ext>
            </a:extLst>
          </p:cNvPr>
          <p:cNvCxnSpPr>
            <a:cxnSpLocks/>
          </p:cNvCxnSpPr>
          <p:nvPr/>
        </p:nvCxnSpPr>
        <p:spPr>
          <a:xfrm flipV="1">
            <a:off x="7351032" y="4093030"/>
            <a:ext cx="925286" cy="402771"/>
          </a:xfrm>
          <a:prstGeom prst="straightConnector1">
            <a:avLst/>
          </a:prstGeom>
          <a:ln w="412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3">
            <a:extLst>
              <a:ext uri="{FF2B5EF4-FFF2-40B4-BE49-F238E27FC236}">
                <a16:creationId xmlns:a16="http://schemas.microsoft.com/office/drawing/2014/main" id="{DA24A2E9-1B65-4CB1-B66D-2F0E890C034F}"/>
              </a:ext>
            </a:extLst>
          </p:cNvPr>
          <p:cNvSpPr>
            <a:spLocks noGrp="1"/>
          </p:cNvSpPr>
          <p:nvPr>
            <p:ph type="sldNum" sz="quarter" idx="12"/>
          </p:nvPr>
        </p:nvSpPr>
        <p:spPr>
          <a:xfrm>
            <a:off x="617221" y="6471244"/>
            <a:ext cx="663066" cy="180000"/>
          </a:xfrm>
          <a:prstGeom prst="rect">
            <a:avLst/>
          </a:prstGeom>
        </p:spPr>
        <p:txBody>
          <a:bodyPr/>
          <a:lstStyle/>
          <a:p>
            <a:r>
              <a:rPr lang="en-IN" sz="800" dirty="0">
                <a:latin typeface="EYInterstate" panose="02000503020000020004" pitchFamily="2" charset="0"/>
              </a:rPr>
              <a:t>Page </a:t>
            </a:r>
            <a:fld id="{F1BC30E3-FFE5-4B91-AA19-87A149EBB9EE}" type="slidenum">
              <a:rPr sz="800" smtClean="0">
                <a:latin typeface="EYInterstate" panose="02000503020000020004" pitchFamily="2" charset="0"/>
              </a:rPr>
              <a:pPr/>
              <a:t>61</a:t>
            </a:fld>
            <a:endParaRPr sz="800" dirty="0">
              <a:latin typeface="EYInterstate" panose="02000503020000020004" pitchFamily="2" charset="0"/>
            </a:endParaRPr>
          </a:p>
        </p:txBody>
      </p:sp>
      <p:sp>
        <p:nvSpPr>
          <p:cNvPr id="7" name="Footer Placeholder 4">
            <a:extLst>
              <a:ext uri="{FF2B5EF4-FFF2-40B4-BE49-F238E27FC236}">
                <a16:creationId xmlns:a16="http://schemas.microsoft.com/office/drawing/2014/main" id="{1A3FCCCB-89BC-4C44-9E78-30EC55FD2587}"/>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2230862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1FEA0A-97D9-4D94-B0B9-2748A53CEBE8}"/>
              </a:ext>
            </a:extLst>
          </p:cNvPr>
          <p:cNvSpPr>
            <a:spLocks noGrp="1"/>
          </p:cNvSpPr>
          <p:nvPr>
            <p:ph type="title"/>
          </p:nvPr>
        </p:nvSpPr>
        <p:spPr/>
        <p:txBody>
          <a:bodyPr/>
          <a:lstStyle/>
          <a:p>
            <a:r>
              <a:rPr lang="en-US" dirty="0"/>
              <a:t>Example of an evolving landscape: India</a:t>
            </a:r>
          </a:p>
        </p:txBody>
      </p:sp>
      <p:sp>
        <p:nvSpPr>
          <p:cNvPr id="5" name="Content Placeholder 4">
            <a:extLst>
              <a:ext uri="{FF2B5EF4-FFF2-40B4-BE49-F238E27FC236}">
                <a16:creationId xmlns:a16="http://schemas.microsoft.com/office/drawing/2014/main" id="{3AAB0C67-3929-4690-BA26-05B818754AB0}"/>
              </a:ext>
            </a:extLst>
          </p:cNvPr>
          <p:cNvSpPr>
            <a:spLocks noGrp="1"/>
          </p:cNvSpPr>
          <p:nvPr>
            <p:ph idx="1"/>
          </p:nvPr>
        </p:nvSpPr>
        <p:spPr/>
        <p:txBody>
          <a:bodyPr/>
          <a:lstStyle/>
          <a:p>
            <a:pPr>
              <a:spcBef>
                <a:spcPts val="300"/>
              </a:spcBef>
              <a:spcAft>
                <a:spcPts val="300"/>
              </a:spcAft>
              <a:buClr>
                <a:srgbClr val="FFE600"/>
              </a:buClr>
              <a:buSzPct val="100000"/>
              <a:buFont typeface="EYInterstate" panose="02000503020000020004" pitchFamily="2" charset="0"/>
              <a:buChar char="•"/>
              <a:defRPr/>
            </a:pPr>
            <a:r>
              <a:rPr lang="en-US" dirty="0">
                <a:ln>
                  <a:noFill/>
                </a:ln>
                <a:effectLst/>
                <a:latin typeface="EYInterstate Light" panose="02000506000000020004" pitchFamily="2" charset="0"/>
              </a:rPr>
              <a:t>Similar to legislation enacted in the UK, Italy, France and certain other countries, India introduced a law to tax cross-border digital transactions.</a:t>
            </a:r>
          </a:p>
          <a:p>
            <a:pPr>
              <a:spcBef>
                <a:spcPts val="300"/>
              </a:spcBef>
              <a:spcAft>
                <a:spcPts val="300"/>
              </a:spcAft>
              <a:buClr>
                <a:srgbClr val="FFE600"/>
              </a:buClr>
              <a:buSzPct val="100000"/>
              <a:buFont typeface="EYInterstate" panose="02000503020000020004" pitchFamily="2" charset="0"/>
              <a:buChar char="•"/>
              <a:defRPr/>
            </a:pPr>
            <a:r>
              <a:rPr lang="en-US" dirty="0">
                <a:ln>
                  <a:noFill/>
                </a:ln>
                <a:effectLst/>
                <a:latin typeface="EYInterstate Light" panose="02000506000000020004" pitchFamily="2" charset="0"/>
              </a:rPr>
              <a:t>The tax, known as an equalisation levy (EL), is payable at 2% of the consideration received and is effective from April 1, 2020.</a:t>
            </a:r>
          </a:p>
          <a:p>
            <a:pPr>
              <a:spcBef>
                <a:spcPts val="300"/>
              </a:spcBef>
              <a:spcAft>
                <a:spcPts val="300"/>
              </a:spcAft>
              <a:buClr>
                <a:srgbClr val="FFE600"/>
              </a:buClr>
              <a:buSzPct val="100000"/>
              <a:buFont typeface="EYInterstate" panose="02000503020000020004" pitchFamily="2" charset="0"/>
              <a:buChar char="•"/>
              <a:defRPr/>
            </a:pPr>
            <a:r>
              <a:rPr lang="en-US" dirty="0">
                <a:ln>
                  <a:noFill/>
                </a:ln>
                <a:effectLst/>
                <a:latin typeface="EYInterstate Light" panose="02000506000000020004" pitchFamily="2" charset="0"/>
              </a:rPr>
              <a:t>In our experience, the EL will apply to most digital supplies, though specific characteristics of such programs would need to be evaluated.</a:t>
            </a:r>
          </a:p>
          <a:p>
            <a:pPr>
              <a:spcBef>
                <a:spcPts val="300"/>
              </a:spcBef>
              <a:spcAft>
                <a:spcPts val="300"/>
              </a:spcAft>
              <a:buClr>
                <a:srgbClr val="FFE600"/>
              </a:buClr>
              <a:buSzPct val="100000"/>
              <a:buFont typeface="EYInterstate" panose="02000503020000020004" pitchFamily="2" charset="0"/>
              <a:buChar char="•"/>
              <a:defRPr/>
            </a:pPr>
            <a:r>
              <a:rPr lang="en-US" dirty="0">
                <a:ln>
                  <a:noFill/>
                </a:ln>
                <a:effectLst/>
                <a:latin typeface="EYInterstate Light" panose="02000506000000020004" pitchFamily="2" charset="0"/>
              </a:rPr>
              <a:t>Services provided to a person resident in India or a person using an IP address located in India is covered under the EL.</a:t>
            </a:r>
          </a:p>
          <a:p>
            <a:pPr>
              <a:spcBef>
                <a:spcPts val="300"/>
              </a:spcBef>
              <a:spcAft>
                <a:spcPts val="300"/>
              </a:spcAft>
              <a:buClr>
                <a:srgbClr val="FFE600"/>
              </a:buClr>
              <a:buSzPct val="100000"/>
              <a:buFont typeface="EYInterstate" panose="02000503020000020004" pitchFamily="2" charset="0"/>
              <a:buChar char="•"/>
              <a:defRPr/>
            </a:pPr>
            <a:r>
              <a:rPr lang="en-US" dirty="0">
                <a:ln>
                  <a:noFill/>
                </a:ln>
                <a:effectLst/>
                <a:latin typeface="EYInterstate Light" panose="02000506000000020004" pitchFamily="2" charset="0"/>
              </a:rPr>
              <a:t>Good news? The threshold for applicability of the EL (based on gross receipts) is INR20m (approx. $270,000) during the Indian tax year (April 1 to March 31).</a:t>
            </a:r>
          </a:p>
          <a:p>
            <a:pPr marL="0" indent="0">
              <a:spcBef>
                <a:spcPts val="300"/>
              </a:spcBef>
              <a:spcAft>
                <a:spcPts val="300"/>
              </a:spcAft>
              <a:buClr>
                <a:srgbClr val="FFE600"/>
              </a:buClr>
              <a:buSzPct val="100000"/>
              <a:buNone/>
              <a:defRPr/>
            </a:pPr>
            <a:r>
              <a:rPr lang="en-US" sz="1600" dirty="0">
                <a:solidFill>
                  <a:prstClr val="white"/>
                </a:solidFill>
              </a:rPr>
              <a:t>still adopt the Pillar</a:t>
            </a:r>
            <a:endParaRPr lang="en-US" dirty="0"/>
          </a:p>
        </p:txBody>
      </p:sp>
      <p:sp>
        <p:nvSpPr>
          <p:cNvPr id="6" name="Footer Placeholder 4">
            <a:extLst>
              <a:ext uri="{FF2B5EF4-FFF2-40B4-BE49-F238E27FC236}">
                <a16:creationId xmlns:a16="http://schemas.microsoft.com/office/drawing/2014/main" id="{E02022CB-4C3A-4A53-B6A5-86B5C75ADC47}"/>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8834448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07BC876-F0E2-48F7-9A9B-6894B9120ECA}"/>
              </a:ext>
            </a:extLst>
          </p:cNvPr>
          <p:cNvSpPr>
            <a:spLocks noGrp="1"/>
          </p:cNvSpPr>
          <p:nvPr>
            <p:ph type="title"/>
          </p:nvPr>
        </p:nvSpPr>
        <p:spPr/>
        <p:txBody>
          <a:bodyPr/>
          <a:lstStyle/>
          <a:p>
            <a:r>
              <a:rPr lang="en-US" dirty="0"/>
              <a:t>India also expands scope of ‘digital GST’ to non-automated services</a:t>
            </a:r>
            <a:br>
              <a:rPr lang="en-US" dirty="0"/>
            </a:br>
            <a:r>
              <a:rPr lang="en-US" sz="1800" dirty="0"/>
              <a:t> Applicable to online programs being offered by foreign institutions</a:t>
            </a:r>
            <a:endParaRPr lang="en-GB" sz="1800" dirty="0"/>
          </a:p>
        </p:txBody>
      </p:sp>
      <p:sp>
        <p:nvSpPr>
          <p:cNvPr id="43" name="Freeform 56">
            <a:extLst>
              <a:ext uri="{FF2B5EF4-FFF2-40B4-BE49-F238E27FC236}">
                <a16:creationId xmlns:a16="http://schemas.microsoft.com/office/drawing/2014/main" id="{6199D8DD-AE35-4446-A606-F6B251DFF8F0}"/>
              </a:ext>
            </a:extLst>
          </p:cNvPr>
          <p:cNvSpPr/>
          <p:nvPr/>
        </p:nvSpPr>
        <p:spPr>
          <a:xfrm flipH="1" flipV="1">
            <a:off x="483080" y="1024255"/>
            <a:ext cx="3804338" cy="400761"/>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schemeClr val="tx1"/>
              </a:solidFill>
            </a:endParaRPr>
          </a:p>
        </p:txBody>
      </p:sp>
      <p:sp>
        <p:nvSpPr>
          <p:cNvPr id="44" name="Content Placeholder 2">
            <a:extLst>
              <a:ext uri="{FF2B5EF4-FFF2-40B4-BE49-F238E27FC236}">
                <a16:creationId xmlns:a16="http://schemas.microsoft.com/office/drawing/2014/main" id="{413B89C2-B94C-41EA-92AD-E99300D1C5A3}"/>
              </a:ext>
            </a:extLst>
          </p:cNvPr>
          <p:cNvSpPr txBox="1">
            <a:spLocks/>
          </p:cNvSpPr>
          <p:nvPr/>
        </p:nvSpPr>
        <p:spPr>
          <a:xfrm>
            <a:off x="501956" y="1042446"/>
            <a:ext cx="2961477" cy="400760"/>
          </a:xfrm>
          <a:prstGeom prst="rect">
            <a:avLst/>
          </a:prstGeom>
        </p:spPr>
        <p:txBody>
          <a:bodyPr vert="horz" lIns="91392" tIns="45696" rIns="91392" bIns="4569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600"/>
              </a:spcBef>
            </a:pPr>
            <a:r>
              <a:rPr lang="en-US" sz="1600" b="1" dirty="0">
                <a:solidFill>
                  <a:schemeClr val="bg1"/>
                </a:solidFill>
                <a:latin typeface="EYInterstate Light" panose="02000506000000020004" pitchFamily="2" charset="0"/>
              </a:rPr>
              <a:t>What is the current law?</a:t>
            </a:r>
            <a:endParaRPr lang="en-US" sz="1600" dirty="0">
              <a:solidFill>
                <a:schemeClr val="bg1"/>
              </a:solidFill>
              <a:latin typeface="EYInterstate Light" panose="02000506000000020004" pitchFamily="2" charset="0"/>
            </a:endParaRPr>
          </a:p>
        </p:txBody>
      </p:sp>
      <p:sp>
        <p:nvSpPr>
          <p:cNvPr id="45" name="Content Placeholder 5">
            <a:extLst>
              <a:ext uri="{FF2B5EF4-FFF2-40B4-BE49-F238E27FC236}">
                <a16:creationId xmlns:a16="http://schemas.microsoft.com/office/drawing/2014/main" id="{A0123CAB-0CE5-44B4-A08A-DE9DB724D0C9}"/>
              </a:ext>
            </a:extLst>
          </p:cNvPr>
          <p:cNvSpPr txBox="1">
            <a:spLocks/>
          </p:cNvSpPr>
          <p:nvPr/>
        </p:nvSpPr>
        <p:spPr bwMode="gray">
          <a:xfrm>
            <a:off x="609917" y="1247290"/>
            <a:ext cx="10978515" cy="131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0255" indent="-360255" algn="l" rtl="0" eaLnBrk="0" fontAlgn="base" hangingPunct="0">
              <a:spcBef>
                <a:spcPct val="30000"/>
              </a:spcBef>
              <a:spcAft>
                <a:spcPct val="0"/>
              </a:spcAft>
              <a:buClr>
                <a:srgbClr val="FFD200"/>
              </a:buClr>
              <a:buSzPct val="75000"/>
              <a:buFont typeface="Arial" pitchFamily="34" charset="0"/>
              <a:buChar char="►"/>
              <a:defRPr sz="1600">
                <a:solidFill>
                  <a:srgbClr val="646464"/>
                </a:solidFill>
                <a:latin typeface="+mn-lt"/>
                <a:ea typeface="+mn-ea"/>
                <a:cs typeface="+mn-cs"/>
              </a:defRPr>
            </a:lvl1pPr>
            <a:lvl2pPr marL="717336" indent="-355495" algn="l" rtl="0" eaLnBrk="0" fontAlgn="base" hangingPunct="0">
              <a:spcBef>
                <a:spcPct val="30000"/>
              </a:spcBef>
              <a:spcAft>
                <a:spcPct val="0"/>
              </a:spcAft>
              <a:buClr>
                <a:srgbClr val="FFD200"/>
              </a:buClr>
              <a:buSzPct val="75000"/>
              <a:buFont typeface="Arial" pitchFamily="34" charset="0"/>
              <a:buChar char="►"/>
              <a:defRPr sz="1400">
                <a:solidFill>
                  <a:srgbClr val="646464"/>
                </a:solidFill>
                <a:latin typeface="+mn-lt"/>
              </a:defRPr>
            </a:lvl2pPr>
            <a:lvl3pPr marL="1080764" indent="-361842" algn="l" rtl="0" eaLnBrk="0" fontAlgn="base" hangingPunct="0">
              <a:spcBef>
                <a:spcPct val="30000"/>
              </a:spcBef>
              <a:spcAft>
                <a:spcPct val="0"/>
              </a:spcAft>
              <a:buClr>
                <a:srgbClr val="FFD200"/>
              </a:buClr>
              <a:buSzPct val="75000"/>
              <a:buFont typeface="Arial" pitchFamily="34" charset="0"/>
              <a:buChar char="►"/>
              <a:defRPr sz="1200">
                <a:solidFill>
                  <a:srgbClr val="646464"/>
                </a:solidFill>
                <a:latin typeface="+mn-lt"/>
              </a:defRPr>
            </a:lvl3pPr>
            <a:lvl4pPr marL="1441018" indent="-358667" algn="l" rtl="0" eaLnBrk="0" fontAlgn="base" hangingPunct="0">
              <a:spcBef>
                <a:spcPct val="30000"/>
              </a:spcBef>
              <a:spcAft>
                <a:spcPct val="0"/>
              </a:spcAft>
              <a:buClr>
                <a:srgbClr val="FFD200"/>
              </a:buClr>
              <a:buSzPct val="75000"/>
              <a:buFont typeface="Arial" pitchFamily="34" charset="0"/>
              <a:buChar char="►"/>
              <a:defRPr sz="1000">
                <a:solidFill>
                  <a:srgbClr val="646464"/>
                </a:solidFill>
                <a:latin typeface="+mn-lt"/>
              </a:defRPr>
            </a:lvl4pPr>
            <a:lvl5pPr marL="1799685" indent="-357081" algn="l" rtl="0" eaLnBrk="0" fontAlgn="base" hangingPunct="0">
              <a:spcBef>
                <a:spcPct val="30000"/>
              </a:spcBef>
              <a:spcAft>
                <a:spcPct val="0"/>
              </a:spcAft>
              <a:buClr>
                <a:srgbClr val="FFD200"/>
              </a:buClr>
              <a:buSzPct val="75000"/>
              <a:buFont typeface="Arial" pitchFamily="34" charset="0"/>
              <a:buChar char="►"/>
              <a:defRPr sz="800">
                <a:solidFill>
                  <a:srgbClr val="646464"/>
                </a:solidFill>
                <a:latin typeface="+mn-lt"/>
              </a:defRPr>
            </a:lvl5pPr>
            <a:lvl6pPr marL="2256748"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6pPr>
            <a:lvl7pPr marL="2713810"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7pPr>
            <a:lvl8pPr marL="3170873"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8pPr>
            <a:lvl9pPr marL="3627936"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9pPr>
          </a:lstStyle>
          <a:p>
            <a:pPr marL="0" indent="0">
              <a:spcBef>
                <a:spcPts val="300"/>
              </a:spcBef>
              <a:spcAft>
                <a:spcPts val="0"/>
              </a:spcAft>
              <a:buSzPct val="70000"/>
              <a:buNone/>
              <a:tabLst>
                <a:tab pos="117416" algn="l"/>
              </a:tabLst>
            </a:pPr>
            <a:endParaRPr lang="en-IN" altLang="zh-CN" sz="1199" strike="sngStrike" kern="0" dirty="0">
              <a:solidFill>
                <a:schemeClr val="tx1"/>
              </a:solidFill>
              <a:latin typeface="EYInterstate Light" panose="02000506000000020004" pitchFamily="2" charset="0"/>
            </a:endParaRPr>
          </a:p>
          <a:p>
            <a:pPr marL="234950" indent="-234950">
              <a:spcBef>
                <a:spcPts val="300"/>
              </a:spcBef>
              <a:spcAft>
                <a:spcPts val="0"/>
              </a:spcAft>
              <a:buClr>
                <a:schemeClr val="tx2"/>
              </a:buClr>
              <a:buSzPct val="110000"/>
              <a:buFont typeface="EYInterstate Light" panose="02000506000000020004" pitchFamily="2" charset="0"/>
              <a:buChar char="•"/>
            </a:pPr>
            <a:r>
              <a:rPr lang="en-IN" altLang="zh-CN" kern="0" dirty="0">
                <a:solidFill>
                  <a:srgbClr val="000000"/>
                </a:solidFill>
                <a:latin typeface="EYInterstate Light" panose="02000506000000020004" pitchFamily="2" charset="0"/>
              </a:rPr>
              <a:t>Foreign entities (e.g., US institutions) providing certain online services (i.e., Online Information Database Access and Retrieval (OIDAR) services), to Indian customers need to register and pay GST in India.</a:t>
            </a:r>
          </a:p>
          <a:p>
            <a:pPr marL="234950" indent="-234950">
              <a:spcBef>
                <a:spcPts val="300"/>
              </a:spcBef>
              <a:spcAft>
                <a:spcPts val="0"/>
              </a:spcAft>
              <a:buClr>
                <a:schemeClr val="tx2"/>
              </a:buClr>
              <a:buSzPct val="110000"/>
              <a:buFont typeface="EYInterstate Light" panose="02000506000000020004" pitchFamily="2" charset="0"/>
              <a:buChar char="•"/>
            </a:pPr>
            <a:r>
              <a:rPr lang="en-IN" altLang="zh-CN" kern="0" dirty="0">
                <a:solidFill>
                  <a:srgbClr val="000000"/>
                </a:solidFill>
                <a:latin typeface="EYInterstate Light" panose="02000506000000020004" pitchFamily="2" charset="0"/>
              </a:rPr>
              <a:t>OIDAR is a service whose delivery is mediated by information technology, whereby its </a:t>
            </a:r>
            <a:r>
              <a:rPr lang="en-IN" altLang="zh-CN" b="1" kern="0" dirty="0">
                <a:solidFill>
                  <a:srgbClr val="000000"/>
                </a:solidFill>
                <a:latin typeface="EYInterstate Light" panose="02000506000000020004" pitchFamily="2" charset="0"/>
              </a:rPr>
              <a:t>supply is essentially automated and involving minimal human intervention.</a:t>
            </a:r>
          </a:p>
        </p:txBody>
      </p:sp>
      <p:sp>
        <p:nvSpPr>
          <p:cNvPr id="26" name="Freeform 56">
            <a:extLst>
              <a:ext uri="{FF2B5EF4-FFF2-40B4-BE49-F238E27FC236}">
                <a16:creationId xmlns:a16="http://schemas.microsoft.com/office/drawing/2014/main" id="{3D853703-AD39-4EDD-9E31-DA580CF46BBE}"/>
              </a:ext>
            </a:extLst>
          </p:cNvPr>
          <p:cNvSpPr/>
          <p:nvPr/>
        </p:nvSpPr>
        <p:spPr>
          <a:xfrm flipH="1" flipV="1">
            <a:off x="493959" y="2674276"/>
            <a:ext cx="3785462" cy="400761"/>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schemeClr val="tx1"/>
              </a:solidFill>
            </a:endParaRPr>
          </a:p>
        </p:txBody>
      </p:sp>
      <p:sp>
        <p:nvSpPr>
          <p:cNvPr id="28" name="Content Placeholder 5">
            <a:extLst>
              <a:ext uri="{FF2B5EF4-FFF2-40B4-BE49-F238E27FC236}">
                <a16:creationId xmlns:a16="http://schemas.microsoft.com/office/drawing/2014/main" id="{5FB67D4A-8B09-42CD-89BF-DB618E3A62CF}"/>
              </a:ext>
            </a:extLst>
          </p:cNvPr>
          <p:cNvSpPr txBox="1">
            <a:spLocks/>
          </p:cNvSpPr>
          <p:nvPr/>
        </p:nvSpPr>
        <p:spPr bwMode="gray">
          <a:xfrm>
            <a:off x="628401" y="3186096"/>
            <a:ext cx="11228654" cy="117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0255" indent="-360255" algn="l" rtl="0" eaLnBrk="0" fontAlgn="base" hangingPunct="0">
              <a:spcBef>
                <a:spcPct val="30000"/>
              </a:spcBef>
              <a:spcAft>
                <a:spcPct val="0"/>
              </a:spcAft>
              <a:buClr>
                <a:srgbClr val="FFD200"/>
              </a:buClr>
              <a:buSzPct val="75000"/>
              <a:buFont typeface="Arial" pitchFamily="34" charset="0"/>
              <a:buChar char="►"/>
              <a:defRPr sz="1600">
                <a:solidFill>
                  <a:srgbClr val="646464"/>
                </a:solidFill>
                <a:latin typeface="+mn-lt"/>
                <a:ea typeface="+mn-ea"/>
                <a:cs typeface="+mn-cs"/>
              </a:defRPr>
            </a:lvl1pPr>
            <a:lvl2pPr marL="717336" indent="-355495" algn="l" rtl="0" eaLnBrk="0" fontAlgn="base" hangingPunct="0">
              <a:spcBef>
                <a:spcPct val="30000"/>
              </a:spcBef>
              <a:spcAft>
                <a:spcPct val="0"/>
              </a:spcAft>
              <a:buClr>
                <a:srgbClr val="FFD200"/>
              </a:buClr>
              <a:buSzPct val="75000"/>
              <a:buFont typeface="Arial" pitchFamily="34" charset="0"/>
              <a:buChar char="►"/>
              <a:defRPr sz="1400">
                <a:solidFill>
                  <a:srgbClr val="646464"/>
                </a:solidFill>
                <a:latin typeface="+mn-lt"/>
              </a:defRPr>
            </a:lvl2pPr>
            <a:lvl3pPr marL="1080764" indent="-361842" algn="l" rtl="0" eaLnBrk="0" fontAlgn="base" hangingPunct="0">
              <a:spcBef>
                <a:spcPct val="30000"/>
              </a:spcBef>
              <a:spcAft>
                <a:spcPct val="0"/>
              </a:spcAft>
              <a:buClr>
                <a:srgbClr val="FFD200"/>
              </a:buClr>
              <a:buSzPct val="75000"/>
              <a:buFont typeface="Arial" pitchFamily="34" charset="0"/>
              <a:buChar char="►"/>
              <a:defRPr sz="1200">
                <a:solidFill>
                  <a:srgbClr val="646464"/>
                </a:solidFill>
                <a:latin typeface="+mn-lt"/>
              </a:defRPr>
            </a:lvl3pPr>
            <a:lvl4pPr marL="1441018" indent="-358667" algn="l" rtl="0" eaLnBrk="0" fontAlgn="base" hangingPunct="0">
              <a:spcBef>
                <a:spcPct val="30000"/>
              </a:spcBef>
              <a:spcAft>
                <a:spcPct val="0"/>
              </a:spcAft>
              <a:buClr>
                <a:srgbClr val="FFD200"/>
              </a:buClr>
              <a:buSzPct val="75000"/>
              <a:buFont typeface="Arial" pitchFamily="34" charset="0"/>
              <a:buChar char="►"/>
              <a:defRPr sz="1000">
                <a:solidFill>
                  <a:srgbClr val="646464"/>
                </a:solidFill>
                <a:latin typeface="+mn-lt"/>
              </a:defRPr>
            </a:lvl4pPr>
            <a:lvl5pPr marL="1799685" indent="-357081" algn="l" rtl="0" eaLnBrk="0" fontAlgn="base" hangingPunct="0">
              <a:spcBef>
                <a:spcPct val="30000"/>
              </a:spcBef>
              <a:spcAft>
                <a:spcPct val="0"/>
              </a:spcAft>
              <a:buClr>
                <a:srgbClr val="FFD200"/>
              </a:buClr>
              <a:buSzPct val="75000"/>
              <a:buFont typeface="Arial" pitchFamily="34" charset="0"/>
              <a:buChar char="►"/>
              <a:defRPr sz="800">
                <a:solidFill>
                  <a:srgbClr val="646464"/>
                </a:solidFill>
                <a:latin typeface="+mn-lt"/>
              </a:defRPr>
            </a:lvl5pPr>
            <a:lvl6pPr marL="2256748"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6pPr>
            <a:lvl7pPr marL="2713810"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7pPr>
            <a:lvl8pPr marL="3170873"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8pPr>
            <a:lvl9pPr marL="3627936"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9pPr>
          </a:lstStyle>
          <a:p>
            <a:pPr marL="234950" indent="-234950">
              <a:spcBef>
                <a:spcPts val="300"/>
              </a:spcBef>
              <a:spcAft>
                <a:spcPts val="0"/>
              </a:spcAft>
              <a:buClr>
                <a:schemeClr val="tx2"/>
              </a:buClr>
              <a:buSzPct val="110000"/>
              <a:buFont typeface="EYInterstate Light" panose="02000506000000020004" pitchFamily="2" charset="0"/>
              <a:buChar char="•"/>
              <a:tabLst>
                <a:tab pos="117416" algn="l"/>
              </a:tabLst>
            </a:pPr>
            <a:r>
              <a:rPr lang="en-IN" altLang="zh-CN" kern="0" dirty="0">
                <a:solidFill>
                  <a:srgbClr val="000000"/>
                </a:solidFill>
                <a:latin typeface="EYInterstate Light" panose="02000506000000020004" pitchFamily="2" charset="0"/>
              </a:rPr>
              <a:t>The condition for OIDAR services to be “essentially automated and involving minimal human intervention” </a:t>
            </a:r>
            <a:r>
              <a:rPr lang="en-IN" altLang="zh-CN" b="1" kern="0" dirty="0">
                <a:solidFill>
                  <a:srgbClr val="000000"/>
                </a:solidFill>
                <a:latin typeface="EYInterstate Light" panose="02000506000000020004" pitchFamily="2" charset="0"/>
              </a:rPr>
              <a:t>is removed.</a:t>
            </a:r>
          </a:p>
          <a:p>
            <a:pPr marL="234950" indent="-234950">
              <a:spcBef>
                <a:spcPts val="300"/>
              </a:spcBef>
              <a:spcAft>
                <a:spcPts val="0"/>
              </a:spcAft>
              <a:buClr>
                <a:schemeClr val="tx2"/>
              </a:buClr>
              <a:buSzPct val="110000"/>
              <a:buFont typeface="EYInterstate Light" panose="02000506000000020004" pitchFamily="2" charset="0"/>
              <a:buChar char="•"/>
              <a:tabLst>
                <a:tab pos="117416" algn="l"/>
              </a:tabLst>
            </a:pPr>
            <a:r>
              <a:rPr lang="en-IN" altLang="zh-CN" kern="0" dirty="0">
                <a:solidFill>
                  <a:srgbClr val="000000"/>
                </a:solidFill>
                <a:latin typeface="EYInterstate Light" panose="02000506000000020004" pitchFamily="2" charset="0"/>
              </a:rPr>
              <a:t>As a result, any digital service, such as online or distance learning programs provided to an Indian customer (i.e., student) who is unregistered for GST would trigger GST registration and payment.</a:t>
            </a:r>
          </a:p>
        </p:txBody>
      </p:sp>
      <p:sp>
        <p:nvSpPr>
          <p:cNvPr id="29" name="Content Placeholder 2">
            <a:extLst>
              <a:ext uri="{FF2B5EF4-FFF2-40B4-BE49-F238E27FC236}">
                <a16:creationId xmlns:a16="http://schemas.microsoft.com/office/drawing/2014/main" id="{5C48324F-04A1-4719-990B-0C9D678218BD}"/>
              </a:ext>
            </a:extLst>
          </p:cNvPr>
          <p:cNvSpPr txBox="1">
            <a:spLocks/>
          </p:cNvSpPr>
          <p:nvPr/>
        </p:nvSpPr>
        <p:spPr>
          <a:xfrm>
            <a:off x="550585" y="2694552"/>
            <a:ext cx="3842049" cy="400760"/>
          </a:xfrm>
          <a:prstGeom prst="rect">
            <a:avLst/>
          </a:prstGeom>
        </p:spPr>
        <p:txBody>
          <a:bodyPr vert="horz" lIns="91392" tIns="45696" rIns="91392" bIns="4569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600"/>
              </a:spcBef>
            </a:pPr>
            <a:r>
              <a:rPr lang="en-US" sz="1600" b="1" dirty="0">
                <a:solidFill>
                  <a:schemeClr val="bg1"/>
                </a:solidFill>
                <a:latin typeface="EYInterstate Light" panose="02000506000000020004" pitchFamily="2" charset="0"/>
              </a:rPr>
              <a:t>What is the proposed amendment?</a:t>
            </a:r>
            <a:endParaRPr lang="en-US" sz="1600" dirty="0">
              <a:solidFill>
                <a:schemeClr val="bg1"/>
              </a:solidFill>
              <a:latin typeface="EYInterstate Light" panose="02000506000000020004" pitchFamily="2" charset="0"/>
            </a:endParaRPr>
          </a:p>
        </p:txBody>
      </p:sp>
      <p:sp>
        <p:nvSpPr>
          <p:cNvPr id="30" name="Freeform 56">
            <a:extLst>
              <a:ext uri="{FF2B5EF4-FFF2-40B4-BE49-F238E27FC236}">
                <a16:creationId xmlns:a16="http://schemas.microsoft.com/office/drawing/2014/main" id="{3063851E-CA60-451A-84F7-EF12406E06A9}"/>
              </a:ext>
            </a:extLst>
          </p:cNvPr>
          <p:cNvSpPr/>
          <p:nvPr/>
        </p:nvSpPr>
        <p:spPr>
          <a:xfrm flipH="1" flipV="1">
            <a:off x="556381" y="4115845"/>
            <a:ext cx="3785462" cy="400761"/>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schemeClr val="tx1"/>
              </a:solidFill>
            </a:endParaRPr>
          </a:p>
        </p:txBody>
      </p:sp>
      <p:sp>
        <p:nvSpPr>
          <p:cNvPr id="31" name="Content Placeholder 5">
            <a:extLst>
              <a:ext uri="{FF2B5EF4-FFF2-40B4-BE49-F238E27FC236}">
                <a16:creationId xmlns:a16="http://schemas.microsoft.com/office/drawing/2014/main" id="{3ACB4177-7F72-4FD3-B50A-2819A5EF8847}"/>
              </a:ext>
            </a:extLst>
          </p:cNvPr>
          <p:cNvSpPr txBox="1">
            <a:spLocks/>
          </p:cNvSpPr>
          <p:nvPr/>
        </p:nvSpPr>
        <p:spPr bwMode="gray">
          <a:xfrm>
            <a:off x="590329" y="4638151"/>
            <a:ext cx="10998104" cy="121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0255" indent="-360255" algn="l" rtl="0" eaLnBrk="0" fontAlgn="base" hangingPunct="0">
              <a:spcBef>
                <a:spcPct val="30000"/>
              </a:spcBef>
              <a:spcAft>
                <a:spcPct val="0"/>
              </a:spcAft>
              <a:buClr>
                <a:srgbClr val="FFD200"/>
              </a:buClr>
              <a:buSzPct val="75000"/>
              <a:buFont typeface="Arial" pitchFamily="34" charset="0"/>
              <a:buChar char="►"/>
              <a:defRPr sz="1600">
                <a:solidFill>
                  <a:srgbClr val="646464"/>
                </a:solidFill>
                <a:latin typeface="+mn-lt"/>
                <a:ea typeface="+mn-ea"/>
                <a:cs typeface="+mn-cs"/>
              </a:defRPr>
            </a:lvl1pPr>
            <a:lvl2pPr marL="717336" indent="-355495" algn="l" rtl="0" eaLnBrk="0" fontAlgn="base" hangingPunct="0">
              <a:spcBef>
                <a:spcPct val="30000"/>
              </a:spcBef>
              <a:spcAft>
                <a:spcPct val="0"/>
              </a:spcAft>
              <a:buClr>
                <a:srgbClr val="FFD200"/>
              </a:buClr>
              <a:buSzPct val="75000"/>
              <a:buFont typeface="Arial" pitchFamily="34" charset="0"/>
              <a:buChar char="►"/>
              <a:defRPr sz="1400">
                <a:solidFill>
                  <a:srgbClr val="646464"/>
                </a:solidFill>
                <a:latin typeface="+mn-lt"/>
              </a:defRPr>
            </a:lvl2pPr>
            <a:lvl3pPr marL="1080764" indent="-361842" algn="l" rtl="0" eaLnBrk="0" fontAlgn="base" hangingPunct="0">
              <a:spcBef>
                <a:spcPct val="30000"/>
              </a:spcBef>
              <a:spcAft>
                <a:spcPct val="0"/>
              </a:spcAft>
              <a:buClr>
                <a:srgbClr val="FFD200"/>
              </a:buClr>
              <a:buSzPct val="75000"/>
              <a:buFont typeface="Arial" pitchFamily="34" charset="0"/>
              <a:buChar char="►"/>
              <a:defRPr sz="1200">
                <a:solidFill>
                  <a:srgbClr val="646464"/>
                </a:solidFill>
                <a:latin typeface="+mn-lt"/>
              </a:defRPr>
            </a:lvl3pPr>
            <a:lvl4pPr marL="1441018" indent="-358667" algn="l" rtl="0" eaLnBrk="0" fontAlgn="base" hangingPunct="0">
              <a:spcBef>
                <a:spcPct val="30000"/>
              </a:spcBef>
              <a:spcAft>
                <a:spcPct val="0"/>
              </a:spcAft>
              <a:buClr>
                <a:srgbClr val="FFD200"/>
              </a:buClr>
              <a:buSzPct val="75000"/>
              <a:buFont typeface="Arial" pitchFamily="34" charset="0"/>
              <a:buChar char="►"/>
              <a:defRPr sz="1000">
                <a:solidFill>
                  <a:srgbClr val="646464"/>
                </a:solidFill>
                <a:latin typeface="+mn-lt"/>
              </a:defRPr>
            </a:lvl4pPr>
            <a:lvl5pPr marL="1799685" indent="-357081" algn="l" rtl="0" eaLnBrk="0" fontAlgn="base" hangingPunct="0">
              <a:spcBef>
                <a:spcPct val="30000"/>
              </a:spcBef>
              <a:spcAft>
                <a:spcPct val="0"/>
              </a:spcAft>
              <a:buClr>
                <a:srgbClr val="FFD200"/>
              </a:buClr>
              <a:buSzPct val="75000"/>
              <a:buFont typeface="Arial" pitchFamily="34" charset="0"/>
              <a:buChar char="►"/>
              <a:defRPr sz="800">
                <a:solidFill>
                  <a:srgbClr val="646464"/>
                </a:solidFill>
                <a:latin typeface="+mn-lt"/>
              </a:defRPr>
            </a:lvl5pPr>
            <a:lvl6pPr marL="2256748"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6pPr>
            <a:lvl7pPr marL="2713810"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7pPr>
            <a:lvl8pPr marL="3170873"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8pPr>
            <a:lvl9pPr marL="3627936"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9pPr>
          </a:lstStyle>
          <a:p>
            <a:pPr marL="234950" indent="-234950">
              <a:spcBef>
                <a:spcPts val="300"/>
              </a:spcBef>
              <a:spcAft>
                <a:spcPts val="0"/>
              </a:spcAft>
              <a:buClr>
                <a:schemeClr val="tx2"/>
              </a:buClr>
              <a:buSzPct val="110000"/>
              <a:buFont typeface="EYInterstate Light" panose="02000506000000020004" pitchFamily="2" charset="0"/>
              <a:buChar char="•"/>
              <a:tabLst>
                <a:tab pos="117416" algn="l"/>
              </a:tabLst>
            </a:pPr>
            <a:r>
              <a:rPr lang="en-IN" altLang="zh-CN" kern="0" dirty="0">
                <a:solidFill>
                  <a:srgbClr val="000000"/>
                </a:solidFill>
                <a:latin typeface="EYInterstate Light" panose="02000506000000020004" pitchFamily="2" charset="0"/>
              </a:rPr>
              <a:t>The proposed amendments would expand the scope of GST to include all live educational or training programs, as well as sale of published educational content (e.g., sales by the university press or journals or telemedicine).</a:t>
            </a:r>
          </a:p>
          <a:p>
            <a:pPr marL="234950" indent="-234950">
              <a:spcBef>
                <a:spcPts val="300"/>
              </a:spcBef>
              <a:spcAft>
                <a:spcPts val="0"/>
              </a:spcAft>
              <a:buClr>
                <a:schemeClr val="tx2"/>
              </a:buClr>
              <a:buSzPct val="110000"/>
              <a:buFont typeface="EYInterstate Light" panose="02000506000000020004" pitchFamily="2" charset="0"/>
              <a:buChar char="•"/>
              <a:tabLst>
                <a:tab pos="117416" algn="l"/>
              </a:tabLst>
            </a:pPr>
            <a:r>
              <a:rPr lang="en-IN" altLang="zh-CN" b="1" kern="0" dirty="0">
                <a:solidFill>
                  <a:srgbClr val="000000"/>
                </a:solidFill>
                <a:latin typeface="EYInterstate Light" panose="02000506000000020004" pitchFamily="2" charset="0"/>
              </a:rPr>
              <a:t>Note: </a:t>
            </a:r>
            <a:r>
              <a:rPr lang="en-IN" altLang="zh-CN" kern="0" dirty="0">
                <a:solidFill>
                  <a:srgbClr val="000000"/>
                </a:solidFill>
                <a:latin typeface="EYInterstate Light" panose="02000506000000020004" pitchFamily="2" charset="0"/>
              </a:rPr>
              <a:t>There are no monetary thresholds for applicability of GST on OIDAR services.</a:t>
            </a:r>
          </a:p>
          <a:p>
            <a:pPr marL="234950" indent="-234950">
              <a:spcBef>
                <a:spcPts val="300"/>
              </a:spcBef>
              <a:spcAft>
                <a:spcPts val="0"/>
              </a:spcAft>
              <a:buClr>
                <a:schemeClr val="tx2"/>
              </a:buClr>
              <a:buSzPct val="110000"/>
              <a:buFont typeface="EYInterstate Light" panose="02000506000000020004" pitchFamily="2" charset="0"/>
              <a:buChar char="•"/>
              <a:tabLst>
                <a:tab pos="117416" algn="l"/>
              </a:tabLst>
            </a:pPr>
            <a:r>
              <a:rPr lang="en-IN" altLang="zh-CN" kern="0" dirty="0">
                <a:solidFill>
                  <a:srgbClr val="000000"/>
                </a:solidFill>
                <a:latin typeface="EYInterstate Light" panose="02000506000000020004" pitchFamily="2" charset="0"/>
              </a:rPr>
              <a:t>There are also increased levels of scrutiny and enforcement actions by the local tax authorities.</a:t>
            </a:r>
          </a:p>
          <a:p>
            <a:pPr>
              <a:spcBef>
                <a:spcPts val="300"/>
              </a:spcBef>
              <a:spcAft>
                <a:spcPts val="0"/>
              </a:spcAft>
              <a:buClr>
                <a:schemeClr val="tx2"/>
              </a:buClr>
              <a:buSzPct val="110000"/>
              <a:buFont typeface="EYInterstate Light" panose="02000506000000020004" pitchFamily="2" charset="0"/>
              <a:buChar char="•"/>
              <a:tabLst>
                <a:tab pos="117416" algn="l"/>
              </a:tabLst>
            </a:pPr>
            <a:endParaRPr lang="en-IN" altLang="zh-CN" sz="1199" kern="0" dirty="0">
              <a:solidFill>
                <a:schemeClr val="tx1"/>
              </a:solidFill>
              <a:latin typeface="EYInterstate Light" panose="02000506000000020004" pitchFamily="2" charset="0"/>
            </a:endParaRPr>
          </a:p>
        </p:txBody>
      </p:sp>
      <p:sp>
        <p:nvSpPr>
          <p:cNvPr id="33" name="Content Placeholder 2">
            <a:extLst>
              <a:ext uri="{FF2B5EF4-FFF2-40B4-BE49-F238E27FC236}">
                <a16:creationId xmlns:a16="http://schemas.microsoft.com/office/drawing/2014/main" id="{463ECA1C-05E6-4E83-81AA-3E2BA6DE8B88}"/>
              </a:ext>
            </a:extLst>
          </p:cNvPr>
          <p:cNvSpPr txBox="1">
            <a:spLocks/>
          </p:cNvSpPr>
          <p:nvPr/>
        </p:nvSpPr>
        <p:spPr>
          <a:xfrm>
            <a:off x="556382" y="4126277"/>
            <a:ext cx="3842049" cy="400760"/>
          </a:xfrm>
          <a:prstGeom prst="rect">
            <a:avLst/>
          </a:prstGeom>
        </p:spPr>
        <p:txBody>
          <a:bodyPr vert="horz" lIns="91392" tIns="45696" rIns="91392" bIns="4569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600"/>
              </a:spcBef>
            </a:pPr>
            <a:r>
              <a:rPr lang="en-US" sz="1600" b="1" dirty="0">
                <a:solidFill>
                  <a:schemeClr val="bg1"/>
                </a:solidFill>
                <a:latin typeface="EYInterstate Light" panose="02000506000000020004" pitchFamily="2" charset="0"/>
              </a:rPr>
              <a:t>What is the impact to US entities?</a:t>
            </a:r>
            <a:endParaRPr lang="en-US" sz="1600" dirty="0">
              <a:solidFill>
                <a:schemeClr val="bg1"/>
              </a:solidFill>
              <a:latin typeface="EYInterstate Light" panose="02000506000000020004" pitchFamily="2" charset="0"/>
            </a:endParaRPr>
          </a:p>
        </p:txBody>
      </p:sp>
      <p:sp>
        <p:nvSpPr>
          <p:cNvPr id="15" name="Footer Placeholder 4">
            <a:extLst>
              <a:ext uri="{FF2B5EF4-FFF2-40B4-BE49-F238E27FC236}">
                <a16:creationId xmlns:a16="http://schemas.microsoft.com/office/drawing/2014/main" id="{72849C24-FA7A-4563-AAA5-616DD813DBCC}"/>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9479547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07BC876-F0E2-48F7-9A9B-6894B9120ECA}"/>
              </a:ext>
            </a:extLst>
          </p:cNvPr>
          <p:cNvSpPr>
            <a:spLocks noGrp="1"/>
          </p:cNvSpPr>
          <p:nvPr>
            <p:ph type="title"/>
          </p:nvPr>
        </p:nvSpPr>
        <p:spPr/>
        <p:txBody>
          <a:bodyPr/>
          <a:lstStyle/>
          <a:p>
            <a:r>
              <a:rPr lang="en-US" dirty="0"/>
              <a:t>Singapore expands scope of ‘digital services’ to ‘remote services’ </a:t>
            </a:r>
            <a:br>
              <a:rPr lang="en-US" dirty="0"/>
            </a:br>
            <a:r>
              <a:rPr lang="en-US" sz="1800" dirty="0"/>
              <a:t>Applicable to online programs being offered by foreign institutions</a:t>
            </a:r>
            <a:endParaRPr lang="en-GB" sz="1800" dirty="0"/>
          </a:p>
        </p:txBody>
      </p:sp>
      <p:sp>
        <p:nvSpPr>
          <p:cNvPr id="43" name="Freeform 56">
            <a:extLst>
              <a:ext uri="{FF2B5EF4-FFF2-40B4-BE49-F238E27FC236}">
                <a16:creationId xmlns:a16="http://schemas.microsoft.com/office/drawing/2014/main" id="{6199D8DD-AE35-4446-A606-F6B251DFF8F0}"/>
              </a:ext>
            </a:extLst>
          </p:cNvPr>
          <p:cNvSpPr/>
          <p:nvPr/>
        </p:nvSpPr>
        <p:spPr>
          <a:xfrm flipH="1" flipV="1">
            <a:off x="483080" y="1024255"/>
            <a:ext cx="3804338" cy="400761"/>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schemeClr val="tx1"/>
              </a:solidFill>
            </a:endParaRPr>
          </a:p>
        </p:txBody>
      </p:sp>
      <p:sp>
        <p:nvSpPr>
          <p:cNvPr id="44" name="Content Placeholder 2">
            <a:extLst>
              <a:ext uri="{FF2B5EF4-FFF2-40B4-BE49-F238E27FC236}">
                <a16:creationId xmlns:a16="http://schemas.microsoft.com/office/drawing/2014/main" id="{413B89C2-B94C-41EA-92AD-E99300D1C5A3}"/>
              </a:ext>
            </a:extLst>
          </p:cNvPr>
          <p:cNvSpPr txBox="1">
            <a:spLocks/>
          </p:cNvSpPr>
          <p:nvPr/>
        </p:nvSpPr>
        <p:spPr>
          <a:xfrm>
            <a:off x="501956" y="1042446"/>
            <a:ext cx="2961477" cy="400760"/>
          </a:xfrm>
          <a:prstGeom prst="rect">
            <a:avLst/>
          </a:prstGeom>
        </p:spPr>
        <p:txBody>
          <a:bodyPr vert="horz" lIns="91392" tIns="45696" rIns="91392" bIns="4569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600"/>
              </a:spcBef>
            </a:pPr>
            <a:r>
              <a:rPr lang="en-US" sz="1600" b="1" dirty="0">
                <a:solidFill>
                  <a:schemeClr val="bg1"/>
                </a:solidFill>
                <a:latin typeface="EYInterstate Light" panose="02000506000000020004" pitchFamily="2" charset="0"/>
              </a:rPr>
              <a:t>What was previous law?</a:t>
            </a:r>
            <a:endParaRPr lang="en-US" sz="1600" dirty="0">
              <a:solidFill>
                <a:schemeClr val="bg1"/>
              </a:solidFill>
              <a:latin typeface="EYInterstate Light" panose="02000506000000020004" pitchFamily="2" charset="0"/>
            </a:endParaRPr>
          </a:p>
        </p:txBody>
      </p:sp>
      <p:sp>
        <p:nvSpPr>
          <p:cNvPr id="45" name="Content Placeholder 5">
            <a:extLst>
              <a:ext uri="{FF2B5EF4-FFF2-40B4-BE49-F238E27FC236}">
                <a16:creationId xmlns:a16="http://schemas.microsoft.com/office/drawing/2014/main" id="{A0123CAB-0CE5-44B4-A08A-DE9DB724D0C9}"/>
              </a:ext>
            </a:extLst>
          </p:cNvPr>
          <p:cNvSpPr txBox="1">
            <a:spLocks/>
          </p:cNvSpPr>
          <p:nvPr/>
        </p:nvSpPr>
        <p:spPr bwMode="gray">
          <a:xfrm>
            <a:off x="614481" y="1301671"/>
            <a:ext cx="10973952" cy="10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0255" indent="-360255" algn="l" rtl="0" eaLnBrk="0" fontAlgn="base" hangingPunct="0">
              <a:spcBef>
                <a:spcPct val="30000"/>
              </a:spcBef>
              <a:spcAft>
                <a:spcPct val="0"/>
              </a:spcAft>
              <a:buClr>
                <a:srgbClr val="FFD200"/>
              </a:buClr>
              <a:buSzPct val="75000"/>
              <a:buFont typeface="Arial" pitchFamily="34" charset="0"/>
              <a:buChar char="►"/>
              <a:defRPr sz="1600">
                <a:solidFill>
                  <a:srgbClr val="646464"/>
                </a:solidFill>
                <a:latin typeface="+mn-lt"/>
                <a:ea typeface="+mn-ea"/>
                <a:cs typeface="+mn-cs"/>
              </a:defRPr>
            </a:lvl1pPr>
            <a:lvl2pPr marL="717336" indent="-355495" algn="l" rtl="0" eaLnBrk="0" fontAlgn="base" hangingPunct="0">
              <a:spcBef>
                <a:spcPct val="30000"/>
              </a:spcBef>
              <a:spcAft>
                <a:spcPct val="0"/>
              </a:spcAft>
              <a:buClr>
                <a:srgbClr val="FFD200"/>
              </a:buClr>
              <a:buSzPct val="75000"/>
              <a:buFont typeface="Arial" pitchFamily="34" charset="0"/>
              <a:buChar char="►"/>
              <a:defRPr sz="1400">
                <a:solidFill>
                  <a:srgbClr val="646464"/>
                </a:solidFill>
                <a:latin typeface="+mn-lt"/>
              </a:defRPr>
            </a:lvl2pPr>
            <a:lvl3pPr marL="1080764" indent="-361842" algn="l" rtl="0" eaLnBrk="0" fontAlgn="base" hangingPunct="0">
              <a:spcBef>
                <a:spcPct val="30000"/>
              </a:spcBef>
              <a:spcAft>
                <a:spcPct val="0"/>
              </a:spcAft>
              <a:buClr>
                <a:srgbClr val="FFD200"/>
              </a:buClr>
              <a:buSzPct val="75000"/>
              <a:buFont typeface="Arial" pitchFamily="34" charset="0"/>
              <a:buChar char="►"/>
              <a:defRPr sz="1200">
                <a:solidFill>
                  <a:srgbClr val="646464"/>
                </a:solidFill>
                <a:latin typeface="+mn-lt"/>
              </a:defRPr>
            </a:lvl3pPr>
            <a:lvl4pPr marL="1441018" indent="-358667" algn="l" rtl="0" eaLnBrk="0" fontAlgn="base" hangingPunct="0">
              <a:spcBef>
                <a:spcPct val="30000"/>
              </a:spcBef>
              <a:spcAft>
                <a:spcPct val="0"/>
              </a:spcAft>
              <a:buClr>
                <a:srgbClr val="FFD200"/>
              </a:buClr>
              <a:buSzPct val="75000"/>
              <a:buFont typeface="Arial" pitchFamily="34" charset="0"/>
              <a:buChar char="►"/>
              <a:defRPr sz="1000">
                <a:solidFill>
                  <a:srgbClr val="646464"/>
                </a:solidFill>
                <a:latin typeface="+mn-lt"/>
              </a:defRPr>
            </a:lvl4pPr>
            <a:lvl5pPr marL="1799685" indent="-357081" algn="l" rtl="0" eaLnBrk="0" fontAlgn="base" hangingPunct="0">
              <a:spcBef>
                <a:spcPct val="30000"/>
              </a:spcBef>
              <a:spcAft>
                <a:spcPct val="0"/>
              </a:spcAft>
              <a:buClr>
                <a:srgbClr val="FFD200"/>
              </a:buClr>
              <a:buSzPct val="75000"/>
              <a:buFont typeface="Arial" pitchFamily="34" charset="0"/>
              <a:buChar char="►"/>
              <a:defRPr sz="800">
                <a:solidFill>
                  <a:srgbClr val="646464"/>
                </a:solidFill>
                <a:latin typeface="+mn-lt"/>
              </a:defRPr>
            </a:lvl5pPr>
            <a:lvl6pPr marL="2256748"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6pPr>
            <a:lvl7pPr marL="2713810"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7pPr>
            <a:lvl8pPr marL="3170873"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8pPr>
            <a:lvl9pPr marL="3627936"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9pPr>
          </a:lstStyle>
          <a:p>
            <a:pPr>
              <a:spcBef>
                <a:spcPts val="300"/>
              </a:spcBef>
              <a:spcAft>
                <a:spcPts val="0"/>
              </a:spcAft>
              <a:buClr>
                <a:schemeClr val="tx2"/>
              </a:buClr>
              <a:buSzPct val="110000"/>
              <a:buFont typeface="EYInterstate Light" panose="02000506000000020004" pitchFamily="2" charset="0"/>
              <a:buChar char="•"/>
              <a:tabLst>
                <a:tab pos="117416" algn="l"/>
              </a:tabLst>
            </a:pPr>
            <a:endParaRPr lang="en-IN" altLang="zh-CN" sz="1199" strike="sngStrike" kern="0" dirty="0">
              <a:solidFill>
                <a:schemeClr val="tx1"/>
              </a:solidFill>
              <a:latin typeface="EYInterstate Light" panose="02000506000000020004" pitchFamily="2" charset="0"/>
            </a:endParaRPr>
          </a:p>
          <a:p>
            <a:pPr marL="234950" indent="-234950">
              <a:spcBef>
                <a:spcPts val="300"/>
              </a:spcBef>
              <a:spcAft>
                <a:spcPts val="0"/>
              </a:spcAft>
              <a:buClr>
                <a:schemeClr val="tx2"/>
              </a:buClr>
              <a:buSzPct val="110000"/>
              <a:buFont typeface="EYInterstate Light" panose="02000506000000020004" pitchFamily="2" charset="0"/>
              <a:buChar char="•"/>
              <a:tabLst>
                <a:tab pos="117416" algn="l"/>
              </a:tabLst>
            </a:pPr>
            <a:r>
              <a:rPr lang="en-IN" altLang="zh-CN" kern="0" dirty="0">
                <a:solidFill>
                  <a:srgbClr val="000000"/>
                </a:solidFill>
                <a:latin typeface="EYInterstate Light" panose="02000506000000020004" pitchFamily="2" charset="0"/>
              </a:rPr>
              <a:t>GST </a:t>
            </a:r>
            <a:r>
              <a:rPr lang="en-US" altLang="zh-CN" kern="0" dirty="0">
                <a:solidFill>
                  <a:srgbClr val="000000"/>
                </a:solidFill>
                <a:latin typeface="EYInterstate Light" panose="02000506000000020004" pitchFamily="2" charset="0"/>
              </a:rPr>
              <a:t>was imposed on imported services by way of a reverse charge (RC) and an overseas vendor registration (OVR) effective from January 1, 2020; however, non-digital services (such as online programs and distant learning and telemedicine) were not subject to GST as long as there was sufficient human interaction.</a:t>
            </a:r>
            <a:endParaRPr lang="en-IN" altLang="zh-CN" kern="0" dirty="0">
              <a:solidFill>
                <a:srgbClr val="000000"/>
              </a:solidFill>
              <a:latin typeface="EYInterstate Light" panose="02000506000000020004" pitchFamily="2" charset="0"/>
            </a:endParaRPr>
          </a:p>
        </p:txBody>
      </p:sp>
      <p:sp>
        <p:nvSpPr>
          <p:cNvPr id="26" name="Freeform 56">
            <a:extLst>
              <a:ext uri="{FF2B5EF4-FFF2-40B4-BE49-F238E27FC236}">
                <a16:creationId xmlns:a16="http://schemas.microsoft.com/office/drawing/2014/main" id="{3D853703-AD39-4EDD-9E31-DA580CF46BBE}"/>
              </a:ext>
            </a:extLst>
          </p:cNvPr>
          <p:cNvSpPr/>
          <p:nvPr/>
        </p:nvSpPr>
        <p:spPr>
          <a:xfrm flipH="1" flipV="1">
            <a:off x="493959" y="2674276"/>
            <a:ext cx="3785462" cy="400761"/>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schemeClr val="tx1"/>
              </a:solidFill>
            </a:endParaRPr>
          </a:p>
        </p:txBody>
      </p:sp>
      <p:sp>
        <p:nvSpPr>
          <p:cNvPr id="28" name="Content Placeholder 5">
            <a:extLst>
              <a:ext uri="{FF2B5EF4-FFF2-40B4-BE49-F238E27FC236}">
                <a16:creationId xmlns:a16="http://schemas.microsoft.com/office/drawing/2014/main" id="{5FB67D4A-8B09-42CD-89BF-DB618E3A62CF}"/>
              </a:ext>
            </a:extLst>
          </p:cNvPr>
          <p:cNvSpPr txBox="1">
            <a:spLocks/>
          </p:cNvSpPr>
          <p:nvPr/>
        </p:nvSpPr>
        <p:spPr bwMode="gray">
          <a:xfrm>
            <a:off x="614481" y="3186097"/>
            <a:ext cx="10870785" cy="75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0255" indent="-360255" algn="l" rtl="0" eaLnBrk="0" fontAlgn="base" hangingPunct="0">
              <a:spcBef>
                <a:spcPct val="30000"/>
              </a:spcBef>
              <a:spcAft>
                <a:spcPct val="0"/>
              </a:spcAft>
              <a:buClr>
                <a:srgbClr val="FFD200"/>
              </a:buClr>
              <a:buSzPct val="75000"/>
              <a:buFont typeface="Arial" pitchFamily="34" charset="0"/>
              <a:buChar char="►"/>
              <a:defRPr sz="1600">
                <a:solidFill>
                  <a:srgbClr val="646464"/>
                </a:solidFill>
                <a:latin typeface="+mn-lt"/>
                <a:ea typeface="+mn-ea"/>
                <a:cs typeface="+mn-cs"/>
              </a:defRPr>
            </a:lvl1pPr>
            <a:lvl2pPr marL="717336" indent="-355495" algn="l" rtl="0" eaLnBrk="0" fontAlgn="base" hangingPunct="0">
              <a:spcBef>
                <a:spcPct val="30000"/>
              </a:spcBef>
              <a:spcAft>
                <a:spcPct val="0"/>
              </a:spcAft>
              <a:buClr>
                <a:srgbClr val="FFD200"/>
              </a:buClr>
              <a:buSzPct val="75000"/>
              <a:buFont typeface="Arial" pitchFamily="34" charset="0"/>
              <a:buChar char="►"/>
              <a:defRPr sz="1400">
                <a:solidFill>
                  <a:srgbClr val="646464"/>
                </a:solidFill>
                <a:latin typeface="+mn-lt"/>
              </a:defRPr>
            </a:lvl2pPr>
            <a:lvl3pPr marL="1080764" indent="-361842" algn="l" rtl="0" eaLnBrk="0" fontAlgn="base" hangingPunct="0">
              <a:spcBef>
                <a:spcPct val="30000"/>
              </a:spcBef>
              <a:spcAft>
                <a:spcPct val="0"/>
              </a:spcAft>
              <a:buClr>
                <a:srgbClr val="FFD200"/>
              </a:buClr>
              <a:buSzPct val="75000"/>
              <a:buFont typeface="Arial" pitchFamily="34" charset="0"/>
              <a:buChar char="►"/>
              <a:defRPr sz="1200">
                <a:solidFill>
                  <a:srgbClr val="646464"/>
                </a:solidFill>
                <a:latin typeface="+mn-lt"/>
              </a:defRPr>
            </a:lvl3pPr>
            <a:lvl4pPr marL="1441018" indent="-358667" algn="l" rtl="0" eaLnBrk="0" fontAlgn="base" hangingPunct="0">
              <a:spcBef>
                <a:spcPct val="30000"/>
              </a:spcBef>
              <a:spcAft>
                <a:spcPct val="0"/>
              </a:spcAft>
              <a:buClr>
                <a:srgbClr val="FFD200"/>
              </a:buClr>
              <a:buSzPct val="75000"/>
              <a:buFont typeface="Arial" pitchFamily="34" charset="0"/>
              <a:buChar char="►"/>
              <a:defRPr sz="1000">
                <a:solidFill>
                  <a:srgbClr val="646464"/>
                </a:solidFill>
                <a:latin typeface="+mn-lt"/>
              </a:defRPr>
            </a:lvl4pPr>
            <a:lvl5pPr marL="1799685" indent="-357081" algn="l" rtl="0" eaLnBrk="0" fontAlgn="base" hangingPunct="0">
              <a:spcBef>
                <a:spcPct val="30000"/>
              </a:spcBef>
              <a:spcAft>
                <a:spcPct val="0"/>
              </a:spcAft>
              <a:buClr>
                <a:srgbClr val="FFD200"/>
              </a:buClr>
              <a:buSzPct val="75000"/>
              <a:buFont typeface="Arial" pitchFamily="34" charset="0"/>
              <a:buChar char="►"/>
              <a:defRPr sz="800">
                <a:solidFill>
                  <a:srgbClr val="646464"/>
                </a:solidFill>
                <a:latin typeface="+mn-lt"/>
              </a:defRPr>
            </a:lvl5pPr>
            <a:lvl6pPr marL="2256748"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6pPr>
            <a:lvl7pPr marL="2713810"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7pPr>
            <a:lvl8pPr marL="3170873"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8pPr>
            <a:lvl9pPr marL="3627936"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9pPr>
          </a:lstStyle>
          <a:p>
            <a:pPr marL="234950" indent="-234950">
              <a:spcBef>
                <a:spcPts val="300"/>
              </a:spcBef>
              <a:spcAft>
                <a:spcPts val="0"/>
              </a:spcAft>
              <a:buClr>
                <a:schemeClr val="tx2"/>
              </a:buClr>
              <a:buSzPct val="110000"/>
              <a:buFont typeface="EYInterstate Light" panose="02000506000000020004" pitchFamily="2" charset="0"/>
              <a:buChar char="•"/>
              <a:tabLst>
                <a:tab pos="117416" algn="l"/>
              </a:tabLst>
            </a:pPr>
            <a:r>
              <a:rPr lang="en-IN" altLang="zh-CN" kern="0" dirty="0">
                <a:solidFill>
                  <a:srgbClr val="000000"/>
                </a:solidFill>
                <a:latin typeface="EYInterstate Light" panose="02000506000000020004" pitchFamily="2" charset="0"/>
              </a:rPr>
              <a:t>Effective January 1, 2023, a foreign institution which generates revenue from non-GST registered customers in Singapore exceeding S$100,000 (about US$74,000) would have a GST registration requirement in Singapore. The new GST rules apply to digital and non-digital services (i.e. remote services).</a:t>
            </a:r>
            <a:r>
              <a:rPr lang="en-IN" altLang="zh-CN" kern="0" dirty="0">
                <a:solidFill>
                  <a:schemeClr val="tx1"/>
                </a:solidFill>
                <a:latin typeface="EYInterstate Light" panose="02000506000000020004" pitchFamily="2" charset="0"/>
              </a:rPr>
              <a:t>) </a:t>
            </a:r>
          </a:p>
        </p:txBody>
      </p:sp>
      <p:sp>
        <p:nvSpPr>
          <p:cNvPr id="29" name="Content Placeholder 2">
            <a:extLst>
              <a:ext uri="{FF2B5EF4-FFF2-40B4-BE49-F238E27FC236}">
                <a16:creationId xmlns:a16="http://schemas.microsoft.com/office/drawing/2014/main" id="{5C48324F-04A1-4719-990B-0C9D678218BD}"/>
              </a:ext>
            </a:extLst>
          </p:cNvPr>
          <p:cNvSpPr txBox="1">
            <a:spLocks/>
          </p:cNvSpPr>
          <p:nvPr/>
        </p:nvSpPr>
        <p:spPr>
          <a:xfrm>
            <a:off x="550585" y="2694552"/>
            <a:ext cx="3842049" cy="400760"/>
          </a:xfrm>
          <a:prstGeom prst="rect">
            <a:avLst/>
          </a:prstGeom>
        </p:spPr>
        <p:txBody>
          <a:bodyPr vert="horz" lIns="91392" tIns="45696" rIns="91392" bIns="4569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600"/>
              </a:spcBef>
            </a:pPr>
            <a:r>
              <a:rPr lang="en-US" sz="1600" b="1" dirty="0">
                <a:solidFill>
                  <a:schemeClr val="bg1"/>
                </a:solidFill>
                <a:latin typeface="EYInterstate Light" panose="02000506000000020004" pitchFamily="2" charset="0"/>
              </a:rPr>
              <a:t>What is the new law?</a:t>
            </a:r>
            <a:endParaRPr lang="en-US" sz="1600" dirty="0">
              <a:solidFill>
                <a:schemeClr val="bg1"/>
              </a:solidFill>
              <a:latin typeface="EYInterstate Light" panose="02000506000000020004" pitchFamily="2" charset="0"/>
            </a:endParaRPr>
          </a:p>
        </p:txBody>
      </p:sp>
      <p:sp>
        <p:nvSpPr>
          <p:cNvPr id="30" name="Freeform 56">
            <a:extLst>
              <a:ext uri="{FF2B5EF4-FFF2-40B4-BE49-F238E27FC236}">
                <a16:creationId xmlns:a16="http://schemas.microsoft.com/office/drawing/2014/main" id="{3063851E-CA60-451A-84F7-EF12406E06A9}"/>
              </a:ext>
            </a:extLst>
          </p:cNvPr>
          <p:cNvSpPr/>
          <p:nvPr/>
        </p:nvSpPr>
        <p:spPr>
          <a:xfrm flipH="1" flipV="1">
            <a:off x="556381" y="4467532"/>
            <a:ext cx="3785462" cy="400761"/>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schemeClr val="tx1"/>
              </a:solidFill>
            </a:endParaRPr>
          </a:p>
        </p:txBody>
      </p:sp>
      <p:sp>
        <p:nvSpPr>
          <p:cNvPr id="31" name="Content Placeholder 5">
            <a:extLst>
              <a:ext uri="{FF2B5EF4-FFF2-40B4-BE49-F238E27FC236}">
                <a16:creationId xmlns:a16="http://schemas.microsoft.com/office/drawing/2014/main" id="{3ACB4177-7F72-4FD3-B50A-2819A5EF8847}"/>
              </a:ext>
            </a:extLst>
          </p:cNvPr>
          <p:cNvSpPr txBox="1">
            <a:spLocks/>
          </p:cNvSpPr>
          <p:nvPr/>
        </p:nvSpPr>
        <p:spPr bwMode="gray">
          <a:xfrm>
            <a:off x="614482" y="4979790"/>
            <a:ext cx="10973951" cy="121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0255" indent="-360255" algn="l" rtl="0" eaLnBrk="0" fontAlgn="base" hangingPunct="0">
              <a:spcBef>
                <a:spcPct val="30000"/>
              </a:spcBef>
              <a:spcAft>
                <a:spcPct val="0"/>
              </a:spcAft>
              <a:buClr>
                <a:srgbClr val="FFD200"/>
              </a:buClr>
              <a:buSzPct val="75000"/>
              <a:buFont typeface="Arial" pitchFamily="34" charset="0"/>
              <a:buChar char="►"/>
              <a:defRPr sz="1600">
                <a:solidFill>
                  <a:srgbClr val="646464"/>
                </a:solidFill>
                <a:latin typeface="+mn-lt"/>
                <a:ea typeface="+mn-ea"/>
                <a:cs typeface="+mn-cs"/>
              </a:defRPr>
            </a:lvl1pPr>
            <a:lvl2pPr marL="717336" indent="-355495" algn="l" rtl="0" eaLnBrk="0" fontAlgn="base" hangingPunct="0">
              <a:spcBef>
                <a:spcPct val="30000"/>
              </a:spcBef>
              <a:spcAft>
                <a:spcPct val="0"/>
              </a:spcAft>
              <a:buClr>
                <a:srgbClr val="FFD200"/>
              </a:buClr>
              <a:buSzPct val="75000"/>
              <a:buFont typeface="Arial" pitchFamily="34" charset="0"/>
              <a:buChar char="►"/>
              <a:defRPr sz="1400">
                <a:solidFill>
                  <a:srgbClr val="646464"/>
                </a:solidFill>
                <a:latin typeface="+mn-lt"/>
              </a:defRPr>
            </a:lvl2pPr>
            <a:lvl3pPr marL="1080764" indent="-361842" algn="l" rtl="0" eaLnBrk="0" fontAlgn="base" hangingPunct="0">
              <a:spcBef>
                <a:spcPct val="30000"/>
              </a:spcBef>
              <a:spcAft>
                <a:spcPct val="0"/>
              </a:spcAft>
              <a:buClr>
                <a:srgbClr val="FFD200"/>
              </a:buClr>
              <a:buSzPct val="75000"/>
              <a:buFont typeface="Arial" pitchFamily="34" charset="0"/>
              <a:buChar char="►"/>
              <a:defRPr sz="1200">
                <a:solidFill>
                  <a:srgbClr val="646464"/>
                </a:solidFill>
                <a:latin typeface="+mn-lt"/>
              </a:defRPr>
            </a:lvl3pPr>
            <a:lvl4pPr marL="1441018" indent="-358667" algn="l" rtl="0" eaLnBrk="0" fontAlgn="base" hangingPunct="0">
              <a:spcBef>
                <a:spcPct val="30000"/>
              </a:spcBef>
              <a:spcAft>
                <a:spcPct val="0"/>
              </a:spcAft>
              <a:buClr>
                <a:srgbClr val="FFD200"/>
              </a:buClr>
              <a:buSzPct val="75000"/>
              <a:buFont typeface="Arial" pitchFamily="34" charset="0"/>
              <a:buChar char="►"/>
              <a:defRPr sz="1000">
                <a:solidFill>
                  <a:srgbClr val="646464"/>
                </a:solidFill>
                <a:latin typeface="+mn-lt"/>
              </a:defRPr>
            </a:lvl4pPr>
            <a:lvl5pPr marL="1799685" indent="-357081" algn="l" rtl="0" eaLnBrk="0" fontAlgn="base" hangingPunct="0">
              <a:spcBef>
                <a:spcPct val="30000"/>
              </a:spcBef>
              <a:spcAft>
                <a:spcPct val="0"/>
              </a:spcAft>
              <a:buClr>
                <a:srgbClr val="FFD200"/>
              </a:buClr>
              <a:buSzPct val="75000"/>
              <a:buFont typeface="Arial" pitchFamily="34" charset="0"/>
              <a:buChar char="►"/>
              <a:defRPr sz="800">
                <a:solidFill>
                  <a:srgbClr val="646464"/>
                </a:solidFill>
                <a:latin typeface="+mn-lt"/>
              </a:defRPr>
            </a:lvl5pPr>
            <a:lvl6pPr marL="2256748"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6pPr>
            <a:lvl7pPr marL="2713810"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7pPr>
            <a:lvl8pPr marL="3170873"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8pPr>
            <a:lvl9pPr marL="3627936" indent="-357081" algn="l" rtl="0" fontAlgn="base">
              <a:spcBef>
                <a:spcPct val="30000"/>
              </a:spcBef>
              <a:spcAft>
                <a:spcPct val="0"/>
              </a:spcAft>
              <a:buClr>
                <a:srgbClr val="FFD200"/>
              </a:buClr>
              <a:buSzPct val="75000"/>
              <a:buFont typeface="Arial" charset="0"/>
              <a:buChar char="►"/>
              <a:defRPr sz="800">
                <a:solidFill>
                  <a:srgbClr val="646464"/>
                </a:solidFill>
                <a:latin typeface="+mn-lt"/>
              </a:defRPr>
            </a:lvl9pPr>
          </a:lstStyle>
          <a:p>
            <a:pPr marL="234950" indent="-234950">
              <a:spcBef>
                <a:spcPts val="300"/>
              </a:spcBef>
              <a:spcAft>
                <a:spcPts val="0"/>
              </a:spcAft>
              <a:buClr>
                <a:schemeClr val="tx2"/>
              </a:buClr>
              <a:buSzPct val="110000"/>
              <a:buFont typeface="EYInterstate Light" panose="02000506000000020004" pitchFamily="2" charset="0"/>
              <a:buChar char="•"/>
              <a:tabLst>
                <a:tab pos="117416" algn="l"/>
              </a:tabLst>
            </a:pPr>
            <a:r>
              <a:rPr lang="en-IN" altLang="zh-CN" kern="0" dirty="0">
                <a:solidFill>
                  <a:srgbClr val="000000"/>
                </a:solidFill>
                <a:latin typeface="EYInterstate Light" panose="02000506000000020004" pitchFamily="2" charset="0"/>
              </a:rPr>
              <a:t>The proposed amendments would expand the scope of GST to include all live educational or training programs, as well as sale of published educational content (e.g., sales by the university press or journals or telemedicine).</a:t>
            </a:r>
            <a:endParaRPr lang="en-IN" altLang="zh-CN" i="1" kern="0" dirty="0">
              <a:solidFill>
                <a:srgbClr val="000000"/>
              </a:solidFill>
              <a:latin typeface="EYInterstate Light" panose="02000506000000020004" pitchFamily="2" charset="0"/>
            </a:endParaRPr>
          </a:p>
          <a:p>
            <a:pPr marL="234950" indent="-234950">
              <a:spcBef>
                <a:spcPts val="300"/>
              </a:spcBef>
              <a:spcAft>
                <a:spcPts val="0"/>
              </a:spcAft>
              <a:buClr>
                <a:schemeClr val="tx2"/>
              </a:buClr>
              <a:buSzPct val="110000"/>
              <a:buFont typeface="EYInterstate Light" panose="02000506000000020004" pitchFamily="2" charset="0"/>
              <a:buChar char="•"/>
              <a:tabLst>
                <a:tab pos="117416" algn="l"/>
              </a:tabLst>
            </a:pPr>
            <a:r>
              <a:rPr lang="en-IN" altLang="zh-CN" kern="0" dirty="0">
                <a:solidFill>
                  <a:srgbClr val="000000"/>
                </a:solidFill>
                <a:latin typeface="EYInterstate Light" panose="02000506000000020004" pitchFamily="2" charset="0"/>
              </a:rPr>
              <a:t>There are also increased levels of scrutiny and enforcement actions by the local tax authorities.</a:t>
            </a:r>
          </a:p>
          <a:p>
            <a:pPr>
              <a:spcBef>
                <a:spcPts val="300"/>
              </a:spcBef>
              <a:spcAft>
                <a:spcPts val="0"/>
              </a:spcAft>
              <a:buClr>
                <a:schemeClr val="tx2"/>
              </a:buClr>
              <a:buSzPct val="110000"/>
              <a:buFont typeface="EYInterstate Light" panose="02000506000000020004" pitchFamily="2" charset="0"/>
              <a:buChar char="•"/>
              <a:tabLst>
                <a:tab pos="117416" algn="l"/>
              </a:tabLst>
            </a:pPr>
            <a:endParaRPr lang="en-IN" altLang="zh-CN" sz="1199" kern="0" dirty="0">
              <a:solidFill>
                <a:schemeClr val="tx1"/>
              </a:solidFill>
              <a:latin typeface="EYInterstate Light" panose="02000506000000020004" pitchFamily="2" charset="0"/>
            </a:endParaRPr>
          </a:p>
        </p:txBody>
      </p:sp>
      <p:sp>
        <p:nvSpPr>
          <p:cNvPr id="33" name="Content Placeholder 2">
            <a:extLst>
              <a:ext uri="{FF2B5EF4-FFF2-40B4-BE49-F238E27FC236}">
                <a16:creationId xmlns:a16="http://schemas.microsoft.com/office/drawing/2014/main" id="{463ECA1C-05E6-4E83-81AA-3E2BA6DE8B88}"/>
              </a:ext>
            </a:extLst>
          </p:cNvPr>
          <p:cNvSpPr txBox="1">
            <a:spLocks/>
          </p:cNvSpPr>
          <p:nvPr/>
        </p:nvSpPr>
        <p:spPr>
          <a:xfrm>
            <a:off x="556382" y="4467916"/>
            <a:ext cx="3842049" cy="400760"/>
          </a:xfrm>
          <a:prstGeom prst="rect">
            <a:avLst/>
          </a:prstGeom>
        </p:spPr>
        <p:txBody>
          <a:bodyPr vert="horz" lIns="91392" tIns="45696" rIns="91392" bIns="45696"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600"/>
              </a:spcBef>
            </a:pPr>
            <a:r>
              <a:rPr lang="en-US" sz="1600" b="1" dirty="0">
                <a:solidFill>
                  <a:schemeClr val="bg1"/>
                </a:solidFill>
                <a:latin typeface="EYInterstate Light" panose="02000506000000020004" pitchFamily="2" charset="0"/>
              </a:rPr>
              <a:t>What is the impact to US entities?</a:t>
            </a:r>
            <a:endParaRPr lang="en-US" sz="1600" dirty="0">
              <a:solidFill>
                <a:schemeClr val="bg1"/>
              </a:solidFill>
              <a:latin typeface="EYInterstate Light" panose="02000506000000020004" pitchFamily="2" charset="0"/>
            </a:endParaRPr>
          </a:p>
        </p:txBody>
      </p:sp>
      <p:sp>
        <p:nvSpPr>
          <p:cNvPr id="14" name="Footer Placeholder 4">
            <a:extLst>
              <a:ext uri="{FF2B5EF4-FFF2-40B4-BE49-F238E27FC236}">
                <a16:creationId xmlns:a16="http://schemas.microsoft.com/office/drawing/2014/main" id="{9CB227DB-AB21-4548-A12D-81AD54E4E19C}"/>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9172174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65C6-C0F5-45F0-99D0-EC0B673B5477}"/>
              </a:ext>
            </a:extLst>
          </p:cNvPr>
          <p:cNvSpPr>
            <a:spLocks noGrp="1"/>
          </p:cNvSpPr>
          <p:nvPr>
            <p:ph type="title"/>
          </p:nvPr>
        </p:nvSpPr>
        <p:spPr/>
        <p:txBody>
          <a:bodyPr/>
          <a:lstStyle/>
          <a:p>
            <a:pPr algn="l"/>
            <a:r>
              <a:rPr lang="en-US" dirty="0">
                <a:solidFill>
                  <a:srgbClr val="000000"/>
                </a:solidFill>
              </a:rPr>
              <a:t>What should institutions do today?</a:t>
            </a:r>
          </a:p>
        </p:txBody>
      </p:sp>
      <p:sp>
        <p:nvSpPr>
          <p:cNvPr id="4" name="Rectangle 3">
            <a:extLst>
              <a:ext uri="{FF2B5EF4-FFF2-40B4-BE49-F238E27FC236}">
                <a16:creationId xmlns:a16="http://schemas.microsoft.com/office/drawing/2014/main" id="{CF1FA5EF-26B6-41BA-BF4E-B74DE753E9E7}"/>
              </a:ext>
            </a:extLst>
          </p:cNvPr>
          <p:cNvSpPr/>
          <p:nvPr/>
        </p:nvSpPr>
        <p:spPr>
          <a:xfrm>
            <a:off x="609916" y="1873897"/>
            <a:ext cx="10978516" cy="3534488"/>
          </a:xfrm>
          <a:prstGeom prst="rect">
            <a:avLst/>
          </a:prstGeom>
          <a:noFill/>
          <a:ln w="9525" cap="flat" cmpd="sng" algn="ctr">
            <a:solidFill>
              <a:srgbClr val="747480"/>
            </a:solidFill>
            <a:prstDash val="solid"/>
          </a:ln>
          <a:effectLst/>
        </p:spPr>
        <p:txBody>
          <a:bodyPr rtlCol="0" anchor="t" anchorCtr="0"/>
          <a:lstStyle/>
          <a:p>
            <a:pPr algn="ctr">
              <a:defRPr/>
            </a:pPr>
            <a:endParaRPr lang="en-IN" sz="1200" kern="0" dirty="0">
              <a:solidFill>
                <a:srgbClr val="2E2E38"/>
              </a:solidFill>
              <a:latin typeface="EYInterstate Light"/>
            </a:endParaRPr>
          </a:p>
        </p:txBody>
      </p:sp>
      <p:sp>
        <p:nvSpPr>
          <p:cNvPr id="6" name="Rectangle 5">
            <a:extLst>
              <a:ext uri="{FF2B5EF4-FFF2-40B4-BE49-F238E27FC236}">
                <a16:creationId xmlns:a16="http://schemas.microsoft.com/office/drawing/2014/main" id="{93075DD7-E0B5-40AE-94A0-DB8D8C2D19AE}"/>
              </a:ext>
            </a:extLst>
          </p:cNvPr>
          <p:cNvSpPr/>
          <p:nvPr/>
        </p:nvSpPr>
        <p:spPr>
          <a:xfrm>
            <a:off x="1072676" y="2325857"/>
            <a:ext cx="3082282" cy="1317600"/>
          </a:xfrm>
          <a:prstGeom prst="rect">
            <a:avLst/>
          </a:prstGeom>
          <a:solidFill>
            <a:srgbClr val="747480"/>
          </a:solidFill>
          <a:ln w="6350">
            <a:noFill/>
            <a:prstDash val="dash"/>
          </a:ln>
        </p:spPr>
        <p:txBody>
          <a:bodyPr vert="horz" wrap="square" lIns="182880" tIns="72000" rIns="72000" bIns="72000" rtlCol="0" anchor="ctr" anchorCtr="0">
            <a:noAutofit/>
          </a:bodyPr>
          <a:lstStyle/>
          <a:p>
            <a:pPr marL="0" lvl="1">
              <a:spcBef>
                <a:spcPct val="20000"/>
              </a:spcBef>
              <a:buClr>
                <a:srgbClr val="FFE600"/>
              </a:buClr>
              <a:buSzPct val="110000"/>
              <a:defRPr/>
            </a:pPr>
            <a:r>
              <a:rPr lang="en-US" sz="1600" dirty="0">
                <a:solidFill>
                  <a:prstClr val="white"/>
                </a:solidFill>
                <a:latin typeface="EYInterstate Light" panose="02000506000000020004" pitchFamily="2" charset="0"/>
              </a:rPr>
              <a:t>Monitor OECD developments and changing country laws.</a:t>
            </a:r>
          </a:p>
        </p:txBody>
      </p:sp>
      <p:sp>
        <p:nvSpPr>
          <p:cNvPr id="7" name="Rectangle 6">
            <a:extLst>
              <a:ext uri="{FF2B5EF4-FFF2-40B4-BE49-F238E27FC236}">
                <a16:creationId xmlns:a16="http://schemas.microsoft.com/office/drawing/2014/main" id="{8B462802-4082-4334-A902-EA9206DA112C}"/>
              </a:ext>
            </a:extLst>
          </p:cNvPr>
          <p:cNvSpPr/>
          <p:nvPr/>
        </p:nvSpPr>
        <p:spPr>
          <a:xfrm>
            <a:off x="706916" y="2441665"/>
            <a:ext cx="365760" cy="1085984"/>
          </a:xfrm>
          <a:prstGeom prst="rect">
            <a:avLst/>
          </a:prstGeom>
          <a:solidFill>
            <a:srgbClr val="FFE600"/>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IN" b="1" kern="0" dirty="0">
                <a:solidFill>
                  <a:srgbClr val="2E2E38"/>
                </a:solidFill>
                <a:latin typeface="EYInterstate Light"/>
              </a:rPr>
              <a:t>1</a:t>
            </a:r>
          </a:p>
        </p:txBody>
      </p:sp>
      <p:sp>
        <p:nvSpPr>
          <p:cNvPr id="8" name="Rectangle 7">
            <a:extLst>
              <a:ext uri="{FF2B5EF4-FFF2-40B4-BE49-F238E27FC236}">
                <a16:creationId xmlns:a16="http://schemas.microsoft.com/office/drawing/2014/main" id="{CC7A5C9B-BB0B-4790-9C7F-99747BDDDC6E}"/>
              </a:ext>
            </a:extLst>
          </p:cNvPr>
          <p:cNvSpPr/>
          <p:nvPr/>
        </p:nvSpPr>
        <p:spPr>
          <a:xfrm>
            <a:off x="4720179" y="2325857"/>
            <a:ext cx="3082282" cy="1317600"/>
          </a:xfrm>
          <a:prstGeom prst="rect">
            <a:avLst/>
          </a:prstGeom>
          <a:solidFill>
            <a:srgbClr val="747480"/>
          </a:solidFill>
          <a:ln w="6350">
            <a:noFill/>
            <a:prstDash val="dash"/>
          </a:ln>
        </p:spPr>
        <p:txBody>
          <a:bodyPr vert="horz" wrap="square" lIns="182880" tIns="72000" rIns="72000" bIns="72000" rtlCol="0" anchor="ctr" anchorCtr="0">
            <a:noAutofit/>
          </a:bodyPr>
          <a:lstStyle/>
          <a:p>
            <a:pPr marL="0" lvl="1">
              <a:spcBef>
                <a:spcPct val="20000"/>
              </a:spcBef>
              <a:buClr>
                <a:srgbClr val="FFE600"/>
              </a:buClr>
              <a:buSzPct val="110000"/>
              <a:defRPr/>
            </a:pPr>
            <a:r>
              <a:rPr lang="en-IN" sz="1600" dirty="0">
                <a:solidFill>
                  <a:prstClr val="white"/>
                </a:solidFill>
                <a:latin typeface="EYInterstate Light" panose="02000506000000020004" pitchFamily="2" charset="0"/>
              </a:rPr>
              <a:t>Understand changes in countries that are relevant to your entity’s footprint.</a:t>
            </a:r>
          </a:p>
        </p:txBody>
      </p:sp>
      <p:sp>
        <p:nvSpPr>
          <p:cNvPr id="9" name="Rectangle 8">
            <a:extLst>
              <a:ext uri="{FF2B5EF4-FFF2-40B4-BE49-F238E27FC236}">
                <a16:creationId xmlns:a16="http://schemas.microsoft.com/office/drawing/2014/main" id="{A3E88C4E-F9D6-4A4D-B5BF-FDA8C3B18179}"/>
              </a:ext>
            </a:extLst>
          </p:cNvPr>
          <p:cNvSpPr/>
          <p:nvPr/>
        </p:nvSpPr>
        <p:spPr>
          <a:xfrm>
            <a:off x="8367683" y="2325857"/>
            <a:ext cx="3082282" cy="1317600"/>
          </a:xfrm>
          <a:prstGeom prst="rect">
            <a:avLst/>
          </a:prstGeom>
          <a:solidFill>
            <a:srgbClr val="747480"/>
          </a:solidFill>
          <a:ln w="6350">
            <a:noFill/>
            <a:prstDash val="dash"/>
          </a:ln>
        </p:spPr>
        <p:txBody>
          <a:bodyPr vert="horz" wrap="square" lIns="182880" tIns="72000" rIns="72000" bIns="72000" rtlCol="0" anchor="ctr" anchorCtr="0">
            <a:noAutofit/>
          </a:bodyPr>
          <a:lstStyle/>
          <a:p>
            <a:pPr marL="0" lvl="1">
              <a:spcBef>
                <a:spcPct val="20000"/>
              </a:spcBef>
              <a:buClr>
                <a:srgbClr val="FFE600"/>
              </a:buClr>
              <a:buSzPct val="110000"/>
              <a:defRPr/>
            </a:pPr>
            <a:r>
              <a:rPr lang="en-IN" sz="1600" dirty="0">
                <a:solidFill>
                  <a:prstClr val="white"/>
                </a:solidFill>
                <a:latin typeface="EYInterstate Light" panose="02000506000000020004" pitchFamily="2" charset="0"/>
              </a:rPr>
              <a:t>Obtain information regarding applicable activities (e.g., online programs, telemedicine or journals).</a:t>
            </a:r>
          </a:p>
        </p:txBody>
      </p:sp>
      <p:sp>
        <p:nvSpPr>
          <p:cNvPr id="10" name="Rectangle 9">
            <a:extLst>
              <a:ext uri="{FF2B5EF4-FFF2-40B4-BE49-F238E27FC236}">
                <a16:creationId xmlns:a16="http://schemas.microsoft.com/office/drawing/2014/main" id="{30C44700-6523-4851-91F3-323B1769057D}"/>
              </a:ext>
            </a:extLst>
          </p:cNvPr>
          <p:cNvSpPr/>
          <p:nvPr/>
        </p:nvSpPr>
        <p:spPr>
          <a:xfrm>
            <a:off x="1070804" y="3850457"/>
            <a:ext cx="3082282" cy="1317156"/>
          </a:xfrm>
          <a:prstGeom prst="rect">
            <a:avLst/>
          </a:prstGeom>
          <a:solidFill>
            <a:srgbClr val="747480"/>
          </a:solidFill>
          <a:ln w="6350">
            <a:noFill/>
            <a:prstDash val="dash"/>
          </a:ln>
        </p:spPr>
        <p:txBody>
          <a:bodyPr vert="horz" wrap="square" lIns="182880" tIns="72000" rIns="72000" bIns="72000" rtlCol="0" anchor="ctr" anchorCtr="0">
            <a:noAutofit/>
          </a:bodyPr>
          <a:lstStyle/>
          <a:p>
            <a:pPr marL="0" lvl="1">
              <a:spcBef>
                <a:spcPct val="20000"/>
              </a:spcBef>
              <a:buClr>
                <a:srgbClr val="FFE600"/>
              </a:buClr>
              <a:buSzPct val="110000"/>
              <a:defRPr/>
            </a:pPr>
            <a:r>
              <a:rPr lang="en-IN" sz="1600" dirty="0">
                <a:solidFill>
                  <a:prstClr val="white"/>
                </a:solidFill>
                <a:latin typeface="EYInterstate Light" panose="02000506000000020004" pitchFamily="2" charset="0"/>
              </a:rPr>
              <a:t>Assess implications of potential new tax compliance obligations.</a:t>
            </a:r>
          </a:p>
        </p:txBody>
      </p:sp>
      <p:sp>
        <p:nvSpPr>
          <p:cNvPr id="11" name="Rectangle 10">
            <a:extLst>
              <a:ext uri="{FF2B5EF4-FFF2-40B4-BE49-F238E27FC236}">
                <a16:creationId xmlns:a16="http://schemas.microsoft.com/office/drawing/2014/main" id="{9BF63A75-E776-4965-BDCC-A00D04397321}"/>
              </a:ext>
            </a:extLst>
          </p:cNvPr>
          <p:cNvSpPr/>
          <p:nvPr/>
        </p:nvSpPr>
        <p:spPr>
          <a:xfrm>
            <a:off x="4718307" y="3850457"/>
            <a:ext cx="3082282" cy="1317156"/>
          </a:xfrm>
          <a:prstGeom prst="rect">
            <a:avLst/>
          </a:prstGeom>
          <a:solidFill>
            <a:srgbClr val="747480"/>
          </a:solidFill>
          <a:ln w="6350">
            <a:noFill/>
            <a:prstDash val="dash"/>
          </a:ln>
        </p:spPr>
        <p:txBody>
          <a:bodyPr vert="horz" wrap="square" lIns="182880" tIns="72000" rIns="72000" bIns="72000" rtlCol="0" anchor="ctr" anchorCtr="0">
            <a:noAutofit/>
          </a:bodyPr>
          <a:lstStyle/>
          <a:p>
            <a:pPr marL="0" lvl="1">
              <a:spcBef>
                <a:spcPct val="20000"/>
              </a:spcBef>
              <a:buClr>
                <a:srgbClr val="FFE600"/>
              </a:buClr>
              <a:buSzPct val="110000"/>
              <a:defRPr/>
            </a:pPr>
            <a:r>
              <a:rPr lang="en-IN" sz="1600" dirty="0">
                <a:solidFill>
                  <a:prstClr val="white"/>
                </a:solidFill>
                <a:latin typeface="EYInterstate Light" panose="02000506000000020004" pitchFamily="2" charset="0"/>
              </a:rPr>
              <a:t>Communicate internally with departments.</a:t>
            </a:r>
          </a:p>
        </p:txBody>
      </p:sp>
      <p:sp>
        <p:nvSpPr>
          <p:cNvPr id="12" name="Rectangle 11">
            <a:extLst>
              <a:ext uri="{FF2B5EF4-FFF2-40B4-BE49-F238E27FC236}">
                <a16:creationId xmlns:a16="http://schemas.microsoft.com/office/drawing/2014/main" id="{D38AF4C9-4CBA-4DE7-B517-65B6C0D2CC4E}"/>
              </a:ext>
            </a:extLst>
          </p:cNvPr>
          <p:cNvSpPr/>
          <p:nvPr/>
        </p:nvSpPr>
        <p:spPr>
          <a:xfrm>
            <a:off x="8365811" y="3850457"/>
            <a:ext cx="3082282" cy="1317156"/>
          </a:xfrm>
          <a:prstGeom prst="rect">
            <a:avLst/>
          </a:prstGeom>
          <a:solidFill>
            <a:srgbClr val="747480"/>
          </a:solidFill>
          <a:ln w="6350">
            <a:noFill/>
            <a:prstDash val="dash"/>
          </a:ln>
        </p:spPr>
        <p:txBody>
          <a:bodyPr vert="horz" wrap="square" lIns="182880" tIns="72000" rIns="72000" bIns="72000" rtlCol="0" anchor="ctr" anchorCtr="0">
            <a:noAutofit/>
          </a:bodyPr>
          <a:lstStyle/>
          <a:p>
            <a:pPr marL="0" lvl="1">
              <a:spcBef>
                <a:spcPct val="20000"/>
              </a:spcBef>
              <a:buClr>
                <a:srgbClr val="FFE600"/>
              </a:buClr>
              <a:buSzPct val="110000"/>
              <a:defRPr/>
            </a:pPr>
            <a:r>
              <a:rPr lang="en-IN" sz="1600" dirty="0">
                <a:solidFill>
                  <a:prstClr val="white"/>
                </a:solidFill>
                <a:latin typeface="EYInterstate Light" panose="02000506000000020004" pitchFamily="2" charset="0"/>
              </a:rPr>
              <a:t>Take steps to register and settle outstanding taxes and penalties (if necessary).</a:t>
            </a:r>
          </a:p>
        </p:txBody>
      </p:sp>
      <p:sp>
        <p:nvSpPr>
          <p:cNvPr id="13" name="Isosceles Triangle 12">
            <a:extLst>
              <a:ext uri="{FF2B5EF4-FFF2-40B4-BE49-F238E27FC236}">
                <a16:creationId xmlns:a16="http://schemas.microsoft.com/office/drawing/2014/main" id="{1E994822-2B49-4713-9F2E-986762F1B61F}"/>
              </a:ext>
            </a:extLst>
          </p:cNvPr>
          <p:cNvSpPr/>
          <p:nvPr/>
        </p:nvSpPr>
        <p:spPr>
          <a:xfrm rot="16200000">
            <a:off x="960789" y="2329477"/>
            <a:ext cx="115808" cy="108569"/>
          </a:xfrm>
          <a:prstGeom prst="triangle">
            <a:avLst>
              <a:gd name="adj" fmla="val 0"/>
            </a:avLst>
          </a:prstGeom>
          <a:solidFill>
            <a:srgbClr val="C0C0C0"/>
          </a:solidFill>
          <a:ln w="9525" cap="flat" cmpd="sng" algn="ctr">
            <a:noFill/>
            <a:prstDash val="solid"/>
          </a:ln>
          <a:effectLst/>
        </p:spPr>
        <p:txBody>
          <a:bodyPr rtlCol="0" anchor="t" anchorCtr="0"/>
          <a:lstStyle/>
          <a:p>
            <a:pPr algn="ctr">
              <a:defRPr/>
            </a:pPr>
            <a:endParaRPr lang="en-US" sz="1200" kern="0" dirty="0">
              <a:solidFill>
                <a:srgbClr val="2E2E38"/>
              </a:solidFill>
              <a:latin typeface="EYInterstate Light"/>
            </a:endParaRPr>
          </a:p>
        </p:txBody>
      </p:sp>
      <p:sp>
        <p:nvSpPr>
          <p:cNvPr id="14" name="Isosceles Triangle 13">
            <a:extLst>
              <a:ext uri="{FF2B5EF4-FFF2-40B4-BE49-F238E27FC236}">
                <a16:creationId xmlns:a16="http://schemas.microsoft.com/office/drawing/2014/main" id="{BA403A5A-AFBD-46F8-9028-6E6A6F696ECF}"/>
              </a:ext>
            </a:extLst>
          </p:cNvPr>
          <p:cNvSpPr/>
          <p:nvPr/>
        </p:nvSpPr>
        <p:spPr>
          <a:xfrm rot="16200000">
            <a:off x="960790" y="3531270"/>
            <a:ext cx="115808" cy="108569"/>
          </a:xfrm>
          <a:prstGeom prst="triangle">
            <a:avLst>
              <a:gd name="adj" fmla="val 100000"/>
            </a:avLst>
          </a:prstGeom>
          <a:solidFill>
            <a:srgbClr val="C0C0C0"/>
          </a:solidFill>
          <a:ln w="9525" cap="flat" cmpd="sng" algn="ctr">
            <a:noFill/>
            <a:prstDash val="solid"/>
          </a:ln>
          <a:effectLst/>
        </p:spPr>
        <p:txBody>
          <a:bodyPr rtlCol="0" anchor="t" anchorCtr="0"/>
          <a:lstStyle/>
          <a:p>
            <a:pPr algn="ctr">
              <a:defRPr/>
            </a:pPr>
            <a:endParaRPr lang="en-US" sz="1200" kern="0" dirty="0">
              <a:solidFill>
                <a:srgbClr val="2E2E38"/>
              </a:solidFill>
              <a:latin typeface="EYInterstate Light"/>
            </a:endParaRPr>
          </a:p>
        </p:txBody>
      </p:sp>
      <p:sp>
        <p:nvSpPr>
          <p:cNvPr id="15" name="Rectangle 14">
            <a:extLst>
              <a:ext uri="{FF2B5EF4-FFF2-40B4-BE49-F238E27FC236}">
                <a16:creationId xmlns:a16="http://schemas.microsoft.com/office/drawing/2014/main" id="{C38AE1C6-57B7-4EB8-B18E-B86C90EA923E}"/>
              </a:ext>
            </a:extLst>
          </p:cNvPr>
          <p:cNvSpPr/>
          <p:nvPr/>
        </p:nvSpPr>
        <p:spPr>
          <a:xfrm>
            <a:off x="4361614" y="2441665"/>
            <a:ext cx="365760" cy="1085984"/>
          </a:xfrm>
          <a:prstGeom prst="rect">
            <a:avLst/>
          </a:prstGeom>
          <a:solidFill>
            <a:srgbClr val="FFE600"/>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IN" b="1" kern="0" dirty="0">
                <a:solidFill>
                  <a:srgbClr val="2E2E38"/>
                </a:solidFill>
                <a:latin typeface="EYInterstate Light"/>
              </a:rPr>
              <a:t>2</a:t>
            </a:r>
          </a:p>
        </p:txBody>
      </p:sp>
      <p:sp>
        <p:nvSpPr>
          <p:cNvPr id="16" name="Isosceles Triangle 15">
            <a:extLst>
              <a:ext uri="{FF2B5EF4-FFF2-40B4-BE49-F238E27FC236}">
                <a16:creationId xmlns:a16="http://schemas.microsoft.com/office/drawing/2014/main" id="{43E7A5F8-9390-477A-828C-2E7CDAF330AD}"/>
              </a:ext>
            </a:extLst>
          </p:cNvPr>
          <p:cNvSpPr/>
          <p:nvPr/>
        </p:nvSpPr>
        <p:spPr>
          <a:xfrm rot="16200000">
            <a:off x="4615487" y="2329477"/>
            <a:ext cx="115808" cy="108569"/>
          </a:xfrm>
          <a:prstGeom prst="triangle">
            <a:avLst>
              <a:gd name="adj" fmla="val 0"/>
            </a:avLst>
          </a:prstGeom>
          <a:solidFill>
            <a:srgbClr val="C0C0C0"/>
          </a:solidFill>
          <a:ln w="9525" cap="flat" cmpd="sng" algn="ctr">
            <a:noFill/>
            <a:prstDash val="solid"/>
          </a:ln>
          <a:effectLst/>
        </p:spPr>
        <p:txBody>
          <a:bodyPr rtlCol="0" anchor="t" anchorCtr="0"/>
          <a:lstStyle/>
          <a:p>
            <a:pPr algn="ctr">
              <a:defRPr/>
            </a:pPr>
            <a:endParaRPr lang="en-US" sz="1200" kern="0" dirty="0">
              <a:solidFill>
                <a:srgbClr val="2E2E38"/>
              </a:solidFill>
              <a:latin typeface="EYInterstate Light"/>
            </a:endParaRPr>
          </a:p>
        </p:txBody>
      </p:sp>
      <p:sp>
        <p:nvSpPr>
          <p:cNvPr id="17" name="Isosceles Triangle 16">
            <a:extLst>
              <a:ext uri="{FF2B5EF4-FFF2-40B4-BE49-F238E27FC236}">
                <a16:creationId xmlns:a16="http://schemas.microsoft.com/office/drawing/2014/main" id="{93527246-D0E9-43A0-A887-D51FF09717C7}"/>
              </a:ext>
            </a:extLst>
          </p:cNvPr>
          <p:cNvSpPr/>
          <p:nvPr/>
        </p:nvSpPr>
        <p:spPr>
          <a:xfrm rot="16200000">
            <a:off x="4615488" y="3531270"/>
            <a:ext cx="115808" cy="108569"/>
          </a:xfrm>
          <a:prstGeom prst="triangle">
            <a:avLst>
              <a:gd name="adj" fmla="val 100000"/>
            </a:avLst>
          </a:prstGeom>
          <a:solidFill>
            <a:srgbClr val="C0C0C0"/>
          </a:solidFill>
          <a:ln w="9525" cap="flat" cmpd="sng" algn="ctr">
            <a:noFill/>
            <a:prstDash val="solid"/>
          </a:ln>
          <a:effectLst/>
        </p:spPr>
        <p:txBody>
          <a:bodyPr rtlCol="0" anchor="t" anchorCtr="0"/>
          <a:lstStyle/>
          <a:p>
            <a:pPr algn="ctr">
              <a:defRPr/>
            </a:pPr>
            <a:endParaRPr lang="en-US" sz="1200" kern="0" dirty="0">
              <a:solidFill>
                <a:srgbClr val="2E2E38"/>
              </a:solidFill>
              <a:latin typeface="EYInterstate Light"/>
            </a:endParaRPr>
          </a:p>
        </p:txBody>
      </p:sp>
      <p:sp>
        <p:nvSpPr>
          <p:cNvPr id="18" name="Rectangle 17">
            <a:extLst>
              <a:ext uri="{FF2B5EF4-FFF2-40B4-BE49-F238E27FC236}">
                <a16:creationId xmlns:a16="http://schemas.microsoft.com/office/drawing/2014/main" id="{DCF8ABEE-6F57-4DDC-93CB-A61D21723FF0}"/>
              </a:ext>
            </a:extLst>
          </p:cNvPr>
          <p:cNvSpPr/>
          <p:nvPr/>
        </p:nvSpPr>
        <p:spPr>
          <a:xfrm>
            <a:off x="8005489" y="2441665"/>
            <a:ext cx="365760" cy="1085984"/>
          </a:xfrm>
          <a:prstGeom prst="rect">
            <a:avLst/>
          </a:prstGeom>
          <a:solidFill>
            <a:srgbClr val="FFE600"/>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IN" b="1" kern="0" dirty="0">
                <a:solidFill>
                  <a:srgbClr val="2E2E38"/>
                </a:solidFill>
                <a:latin typeface="EYInterstate Light"/>
              </a:rPr>
              <a:t>3</a:t>
            </a:r>
          </a:p>
        </p:txBody>
      </p:sp>
      <p:sp>
        <p:nvSpPr>
          <p:cNvPr id="19" name="Isosceles Triangle 18">
            <a:extLst>
              <a:ext uri="{FF2B5EF4-FFF2-40B4-BE49-F238E27FC236}">
                <a16:creationId xmlns:a16="http://schemas.microsoft.com/office/drawing/2014/main" id="{552D53FD-FD3A-4A42-8939-0CE8A2D7992C}"/>
              </a:ext>
            </a:extLst>
          </p:cNvPr>
          <p:cNvSpPr/>
          <p:nvPr/>
        </p:nvSpPr>
        <p:spPr>
          <a:xfrm rot="16200000">
            <a:off x="8259362" y="2329477"/>
            <a:ext cx="115808" cy="108569"/>
          </a:xfrm>
          <a:prstGeom prst="triangle">
            <a:avLst>
              <a:gd name="adj" fmla="val 0"/>
            </a:avLst>
          </a:prstGeom>
          <a:solidFill>
            <a:srgbClr val="C0C0C0"/>
          </a:solidFill>
          <a:ln w="9525" cap="flat" cmpd="sng" algn="ctr">
            <a:noFill/>
            <a:prstDash val="solid"/>
          </a:ln>
          <a:effectLst/>
        </p:spPr>
        <p:txBody>
          <a:bodyPr rtlCol="0" anchor="t" anchorCtr="0"/>
          <a:lstStyle/>
          <a:p>
            <a:pPr algn="ctr">
              <a:defRPr/>
            </a:pPr>
            <a:endParaRPr lang="en-US" sz="1200" kern="0" dirty="0">
              <a:solidFill>
                <a:srgbClr val="2E2E38"/>
              </a:solidFill>
              <a:latin typeface="EYInterstate Light"/>
            </a:endParaRPr>
          </a:p>
        </p:txBody>
      </p:sp>
      <p:sp>
        <p:nvSpPr>
          <p:cNvPr id="20" name="Isosceles Triangle 19">
            <a:extLst>
              <a:ext uri="{FF2B5EF4-FFF2-40B4-BE49-F238E27FC236}">
                <a16:creationId xmlns:a16="http://schemas.microsoft.com/office/drawing/2014/main" id="{93E1AEDD-7455-4D8F-B45C-157D051A2807}"/>
              </a:ext>
            </a:extLst>
          </p:cNvPr>
          <p:cNvSpPr/>
          <p:nvPr/>
        </p:nvSpPr>
        <p:spPr>
          <a:xfrm rot="16200000">
            <a:off x="8259363" y="3531270"/>
            <a:ext cx="115808" cy="108569"/>
          </a:xfrm>
          <a:prstGeom prst="triangle">
            <a:avLst>
              <a:gd name="adj" fmla="val 100000"/>
            </a:avLst>
          </a:prstGeom>
          <a:solidFill>
            <a:srgbClr val="C0C0C0"/>
          </a:solidFill>
          <a:ln w="9525" cap="flat" cmpd="sng" algn="ctr">
            <a:noFill/>
            <a:prstDash val="solid"/>
          </a:ln>
          <a:effectLst/>
        </p:spPr>
        <p:txBody>
          <a:bodyPr rtlCol="0" anchor="t" anchorCtr="0"/>
          <a:lstStyle/>
          <a:p>
            <a:pPr algn="ctr">
              <a:defRPr/>
            </a:pPr>
            <a:endParaRPr lang="en-US" sz="1200" kern="0" dirty="0">
              <a:solidFill>
                <a:srgbClr val="2E2E38"/>
              </a:solidFill>
              <a:latin typeface="EYInterstate Light"/>
            </a:endParaRPr>
          </a:p>
        </p:txBody>
      </p:sp>
      <p:sp>
        <p:nvSpPr>
          <p:cNvPr id="21" name="Rectangle 20">
            <a:extLst>
              <a:ext uri="{FF2B5EF4-FFF2-40B4-BE49-F238E27FC236}">
                <a16:creationId xmlns:a16="http://schemas.microsoft.com/office/drawing/2014/main" id="{7C6ABD40-1FE2-4881-A4BA-AB4A84E78A45}"/>
              </a:ext>
            </a:extLst>
          </p:cNvPr>
          <p:cNvSpPr/>
          <p:nvPr/>
        </p:nvSpPr>
        <p:spPr>
          <a:xfrm>
            <a:off x="706916" y="3966265"/>
            <a:ext cx="365760" cy="1085984"/>
          </a:xfrm>
          <a:prstGeom prst="rect">
            <a:avLst/>
          </a:prstGeom>
          <a:solidFill>
            <a:srgbClr val="FFE600"/>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IN" b="1" kern="0" dirty="0">
                <a:solidFill>
                  <a:srgbClr val="2E2E38"/>
                </a:solidFill>
                <a:latin typeface="EYInterstate Light"/>
              </a:rPr>
              <a:t>4</a:t>
            </a:r>
          </a:p>
        </p:txBody>
      </p:sp>
      <p:sp>
        <p:nvSpPr>
          <p:cNvPr id="22" name="Isosceles Triangle 21">
            <a:extLst>
              <a:ext uri="{FF2B5EF4-FFF2-40B4-BE49-F238E27FC236}">
                <a16:creationId xmlns:a16="http://schemas.microsoft.com/office/drawing/2014/main" id="{05F61074-94DD-48C1-AD92-86A0B9EF70DE}"/>
              </a:ext>
            </a:extLst>
          </p:cNvPr>
          <p:cNvSpPr/>
          <p:nvPr/>
        </p:nvSpPr>
        <p:spPr>
          <a:xfrm rot="16200000">
            <a:off x="960789" y="3854077"/>
            <a:ext cx="115808" cy="108569"/>
          </a:xfrm>
          <a:prstGeom prst="triangle">
            <a:avLst>
              <a:gd name="adj" fmla="val 0"/>
            </a:avLst>
          </a:prstGeom>
          <a:solidFill>
            <a:srgbClr val="C0C0C0"/>
          </a:solidFill>
          <a:ln w="9525" cap="flat" cmpd="sng" algn="ctr">
            <a:noFill/>
            <a:prstDash val="solid"/>
          </a:ln>
          <a:effectLst/>
        </p:spPr>
        <p:txBody>
          <a:bodyPr rtlCol="0" anchor="t" anchorCtr="0"/>
          <a:lstStyle/>
          <a:p>
            <a:pPr algn="ctr">
              <a:defRPr/>
            </a:pPr>
            <a:endParaRPr lang="en-US" sz="1200" kern="0" dirty="0">
              <a:solidFill>
                <a:srgbClr val="2E2E38"/>
              </a:solidFill>
              <a:latin typeface="EYInterstate Light"/>
            </a:endParaRPr>
          </a:p>
        </p:txBody>
      </p:sp>
      <p:sp>
        <p:nvSpPr>
          <p:cNvPr id="23" name="Isosceles Triangle 22">
            <a:extLst>
              <a:ext uri="{FF2B5EF4-FFF2-40B4-BE49-F238E27FC236}">
                <a16:creationId xmlns:a16="http://schemas.microsoft.com/office/drawing/2014/main" id="{D2DE960B-9DC2-42CB-B25A-7DE21293A2F6}"/>
              </a:ext>
            </a:extLst>
          </p:cNvPr>
          <p:cNvSpPr/>
          <p:nvPr/>
        </p:nvSpPr>
        <p:spPr>
          <a:xfrm rot="16200000">
            <a:off x="960790" y="5055870"/>
            <a:ext cx="115808" cy="108569"/>
          </a:xfrm>
          <a:prstGeom prst="triangle">
            <a:avLst>
              <a:gd name="adj" fmla="val 100000"/>
            </a:avLst>
          </a:prstGeom>
          <a:solidFill>
            <a:srgbClr val="C0C0C0"/>
          </a:solidFill>
          <a:ln w="9525" cap="flat" cmpd="sng" algn="ctr">
            <a:noFill/>
            <a:prstDash val="solid"/>
          </a:ln>
          <a:effectLst/>
        </p:spPr>
        <p:txBody>
          <a:bodyPr rtlCol="0" anchor="t" anchorCtr="0"/>
          <a:lstStyle/>
          <a:p>
            <a:pPr algn="ctr">
              <a:defRPr/>
            </a:pPr>
            <a:endParaRPr lang="en-US" sz="1200" kern="0" dirty="0">
              <a:solidFill>
                <a:srgbClr val="2E2E38"/>
              </a:solidFill>
              <a:latin typeface="EYInterstate Light"/>
            </a:endParaRPr>
          </a:p>
        </p:txBody>
      </p:sp>
      <p:sp>
        <p:nvSpPr>
          <p:cNvPr id="24" name="Rectangle 23">
            <a:extLst>
              <a:ext uri="{FF2B5EF4-FFF2-40B4-BE49-F238E27FC236}">
                <a16:creationId xmlns:a16="http://schemas.microsoft.com/office/drawing/2014/main" id="{E77621D8-29F1-4BD1-BAC7-2E644F95B645}"/>
              </a:ext>
            </a:extLst>
          </p:cNvPr>
          <p:cNvSpPr/>
          <p:nvPr/>
        </p:nvSpPr>
        <p:spPr>
          <a:xfrm>
            <a:off x="4354419" y="3966265"/>
            <a:ext cx="365760" cy="1085984"/>
          </a:xfrm>
          <a:prstGeom prst="rect">
            <a:avLst/>
          </a:prstGeom>
          <a:solidFill>
            <a:srgbClr val="FFE600"/>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IN" b="1" kern="0" dirty="0">
                <a:solidFill>
                  <a:srgbClr val="2E2E38"/>
                </a:solidFill>
                <a:latin typeface="EYInterstate Light"/>
              </a:rPr>
              <a:t>5</a:t>
            </a:r>
          </a:p>
        </p:txBody>
      </p:sp>
      <p:sp>
        <p:nvSpPr>
          <p:cNvPr id="25" name="Isosceles Triangle 24">
            <a:extLst>
              <a:ext uri="{FF2B5EF4-FFF2-40B4-BE49-F238E27FC236}">
                <a16:creationId xmlns:a16="http://schemas.microsoft.com/office/drawing/2014/main" id="{821D3E7F-56EE-49BF-88AE-634BC42CA20A}"/>
              </a:ext>
            </a:extLst>
          </p:cNvPr>
          <p:cNvSpPr/>
          <p:nvPr/>
        </p:nvSpPr>
        <p:spPr>
          <a:xfrm rot="16200000">
            <a:off x="4608292" y="3854077"/>
            <a:ext cx="115808" cy="108569"/>
          </a:xfrm>
          <a:prstGeom prst="triangle">
            <a:avLst>
              <a:gd name="adj" fmla="val 0"/>
            </a:avLst>
          </a:prstGeom>
          <a:solidFill>
            <a:srgbClr val="C0C0C0"/>
          </a:solidFill>
          <a:ln w="9525" cap="flat" cmpd="sng" algn="ctr">
            <a:noFill/>
            <a:prstDash val="solid"/>
          </a:ln>
          <a:effectLst/>
        </p:spPr>
        <p:txBody>
          <a:bodyPr rtlCol="0" anchor="t" anchorCtr="0"/>
          <a:lstStyle/>
          <a:p>
            <a:pPr algn="ctr">
              <a:defRPr/>
            </a:pPr>
            <a:endParaRPr lang="en-US" sz="1200" kern="0" dirty="0">
              <a:solidFill>
                <a:srgbClr val="2E2E38"/>
              </a:solidFill>
              <a:latin typeface="EYInterstate Light"/>
            </a:endParaRPr>
          </a:p>
        </p:txBody>
      </p:sp>
      <p:sp>
        <p:nvSpPr>
          <p:cNvPr id="26" name="Isosceles Triangle 25">
            <a:extLst>
              <a:ext uri="{FF2B5EF4-FFF2-40B4-BE49-F238E27FC236}">
                <a16:creationId xmlns:a16="http://schemas.microsoft.com/office/drawing/2014/main" id="{9B1DF013-49D3-4ED0-A962-051B8D133AA1}"/>
              </a:ext>
            </a:extLst>
          </p:cNvPr>
          <p:cNvSpPr/>
          <p:nvPr/>
        </p:nvSpPr>
        <p:spPr>
          <a:xfrm rot="16200000">
            <a:off x="4608293" y="5055870"/>
            <a:ext cx="115808" cy="108569"/>
          </a:xfrm>
          <a:prstGeom prst="triangle">
            <a:avLst>
              <a:gd name="adj" fmla="val 100000"/>
            </a:avLst>
          </a:prstGeom>
          <a:solidFill>
            <a:srgbClr val="C0C0C0"/>
          </a:solidFill>
          <a:ln w="9525" cap="flat" cmpd="sng" algn="ctr">
            <a:noFill/>
            <a:prstDash val="solid"/>
          </a:ln>
          <a:effectLst/>
        </p:spPr>
        <p:txBody>
          <a:bodyPr rtlCol="0" anchor="t" anchorCtr="0"/>
          <a:lstStyle/>
          <a:p>
            <a:pPr algn="ctr">
              <a:defRPr/>
            </a:pPr>
            <a:endParaRPr lang="en-US" sz="1200" kern="0" dirty="0">
              <a:solidFill>
                <a:srgbClr val="2E2E38"/>
              </a:solidFill>
              <a:latin typeface="EYInterstate Light"/>
            </a:endParaRPr>
          </a:p>
        </p:txBody>
      </p:sp>
      <p:sp>
        <p:nvSpPr>
          <p:cNvPr id="27" name="Rectangle 26">
            <a:extLst>
              <a:ext uri="{FF2B5EF4-FFF2-40B4-BE49-F238E27FC236}">
                <a16:creationId xmlns:a16="http://schemas.microsoft.com/office/drawing/2014/main" id="{340651B2-8572-4EC1-B7ED-C74952A0E845}"/>
              </a:ext>
            </a:extLst>
          </p:cNvPr>
          <p:cNvSpPr/>
          <p:nvPr/>
        </p:nvSpPr>
        <p:spPr>
          <a:xfrm>
            <a:off x="8005792" y="3966265"/>
            <a:ext cx="365760" cy="1085984"/>
          </a:xfrm>
          <a:prstGeom prst="rect">
            <a:avLst/>
          </a:prstGeom>
          <a:solidFill>
            <a:srgbClr val="FFE600"/>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IN" b="1" kern="0" dirty="0">
                <a:solidFill>
                  <a:srgbClr val="2E2E38"/>
                </a:solidFill>
                <a:latin typeface="EYInterstate Light"/>
              </a:rPr>
              <a:t>6</a:t>
            </a:r>
          </a:p>
        </p:txBody>
      </p:sp>
      <p:sp>
        <p:nvSpPr>
          <p:cNvPr id="28" name="Isosceles Triangle 27">
            <a:extLst>
              <a:ext uri="{FF2B5EF4-FFF2-40B4-BE49-F238E27FC236}">
                <a16:creationId xmlns:a16="http://schemas.microsoft.com/office/drawing/2014/main" id="{D376CBD8-CD3A-487C-B30D-FF56B96092BB}"/>
              </a:ext>
            </a:extLst>
          </p:cNvPr>
          <p:cNvSpPr/>
          <p:nvPr/>
        </p:nvSpPr>
        <p:spPr>
          <a:xfrm rot="16200000">
            <a:off x="8259665" y="3854077"/>
            <a:ext cx="115808" cy="108569"/>
          </a:xfrm>
          <a:prstGeom prst="triangle">
            <a:avLst>
              <a:gd name="adj" fmla="val 0"/>
            </a:avLst>
          </a:prstGeom>
          <a:solidFill>
            <a:srgbClr val="C0C0C0"/>
          </a:solidFill>
          <a:ln w="9525" cap="flat" cmpd="sng" algn="ctr">
            <a:noFill/>
            <a:prstDash val="solid"/>
          </a:ln>
          <a:effectLst/>
        </p:spPr>
        <p:txBody>
          <a:bodyPr rtlCol="0" anchor="t" anchorCtr="0"/>
          <a:lstStyle/>
          <a:p>
            <a:pPr algn="ctr">
              <a:defRPr/>
            </a:pPr>
            <a:endParaRPr lang="en-US" sz="1200" kern="0" dirty="0">
              <a:solidFill>
                <a:srgbClr val="2E2E38"/>
              </a:solidFill>
              <a:latin typeface="EYInterstate Light"/>
            </a:endParaRPr>
          </a:p>
        </p:txBody>
      </p:sp>
      <p:sp>
        <p:nvSpPr>
          <p:cNvPr id="29" name="Isosceles Triangle 28">
            <a:extLst>
              <a:ext uri="{FF2B5EF4-FFF2-40B4-BE49-F238E27FC236}">
                <a16:creationId xmlns:a16="http://schemas.microsoft.com/office/drawing/2014/main" id="{23CF2B33-F8B8-4EF6-A15E-5A215C5226B6}"/>
              </a:ext>
            </a:extLst>
          </p:cNvPr>
          <p:cNvSpPr/>
          <p:nvPr/>
        </p:nvSpPr>
        <p:spPr>
          <a:xfrm rot="16200000">
            <a:off x="8259666" y="5055870"/>
            <a:ext cx="115808" cy="108569"/>
          </a:xfrm>
          <a:prstGeom prst="triangle">
            <a:avLst>
              <a:gd name="adj" fmla="val 100000"/>
            </a:avLst>
          </a:prstGeom>
          <a:solidFill>
            <a:srgbClr val="C0C0C0"/>
          </a:solidFill>
          <a:ln w="9525" cap="flat" cmpd="sng" algn="ctr">
            <a:noFill/>
            <a:prstDash val="solid"/>
          </a:ln>
          <a:effectLst/>
        </p:spPr>
        <p:txBody>
          <a:bodyPr rtlCol="0" anchor="t" anchorCtr="0"/>
          <a:lstStyle/>
          <a:p>
            <a:pPr algn="ctr">
              <a:defRPr/>
            </a:pPr>
            <a:endParaRPr lang="en-US" sz="1200" kern="0" dirty="0">
              <a:solidFill>
                <a:srgbClr val="2E2E38"/>
              </a:solidFill>
              <a:latin typeface="EYInterstate Light"/>
            </a:endParaRPr>
          </a:p>
        </p:txBody>
      </p:sp>
      <p:sp>
        <p:nvSpPr>
          <p:cNvPr id="30" name="Footer Placeholder 4">
            <a:extLst>
              <a:ext uri="{FF2B5EF4-FFF2-40B4-BE49-F238E27FC236}">
                <a16:creationId xmlns:a16="http://schemas.microsoft.com/office/drawing/2014/main" id="{3FBC6075-1576-4B58-86C8-FBA193123803}"/>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4273314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476007B7-41F7-45FC-9998-232D531D6D16}"/>
              </a:ext>
            </a:extLst>
          </p:cNvPr>
          <p:cNvSpPr>
            <a:spLocks noGrp="1"/>
          </p:cNvSpPr>
          <p:nvPr>
            <p:ph idx="4294967295"/>
          </p:nvPr>
        </p:nvSpPr>
        <p:spPr>
          <a:xfrm>
            <a:off x="1039019" y="3796914"/>
            <a:ext cx="10120312" cy="2008187"/>
          </a:xfrm>
          <a:effectLst>
            <a:outerShdw blurRad="50800" dist="38100" dir="2700000" algn="tl" rotWithShape="0">
              <a:schemeClr val="bg1">
                <a:lumMod val="75000"/>
                <a:alpha val="40000"/>
              </a:schemeClr>
            </a:outerShdw>
          </a:effectLst>
        </p:spPr>
        <p:txBody>
          <a:bodyPr/>
          <a:lstStyle/>
          <a:p>
            <a:pPr marL="0" indent="0">
              <a:buNone/>
            </a:pPr>
            <a:r>
              <a:rPr lang="en-IN" sz="4800" dirty="0">
                <a:solidFill>
                  <a:srgbClr val="FFFFFF"/>
                </a:solidFill>
              </a:rPr>
              <a:t>Remote workers</a:t>
            </a:r>
          </a:p>
          <a:p>
            <a:pPr marL="0" indent="0">
              <a:buNone/>
            </a:pPr>
            <a:r>
              <a:rPr lang="en-IN" sz="3600" dirty="0">
                <a:solidFill>
                  <a:srgbClr val="FFFFFF"/>
                </a:solidFill>
              </a:rPr>
              <a:t>Considerations with employees working abroad</a:t>
            </a:r>
            <a:endParaRPr lang="en-GB" sz="3600" dirty="0">
              <a:solidFill>
                <a:srgbClr val="FFFFFF"/>
              </a:solidFill>
            </a:endParaRPr>
          </a:p>
          <a:p>
            <a:pPr marL="0" indent="0">
              <a:buNone/>
            </a:pPr>
            <a:endParaRPr lang="en-US" dirty="0"/>
          </a:p>
        </p:txBody>
      </p:sp>
      <p:sp>
        <p:nvSpPr>
          <p:cNvPr id="3" name="Slide Number Placeholder 3">
            <a:extLst>
              <a:ext uri="{FF2B5EF4-FFF2-40B4-BE49-F238E27FC236}">
                <a16:creationId xmlns:a16="http://schemas.microsoft.com/office/drawing/2014/main" id="{13C2ADD1-E74A-459E-84A6-9A8F1890BB0D}"/>
              </a:ext>
            </a:extLst>
          </p:cNvPr>
          <p:cNvSpPr>
            <a:spLocks noGrp="1"/>
          </p:cNvSpPr>
          <p:nvPr>
            <p:ph type="sldNum" sz="quarter" idx="12"/>
          </p:nvPr>
        </p:nvSpPr>
        <p:spPr>
          <a:xfrm>
            <a:off x="617221" y="6471244"/>
            <a:ext cx="663066" cy="180000"/>
          </a:xfrm>
          <a:prstGeom prst="rect">
            <a:avLst/>
          </a:prstGeom>
        </p:spPr>
        <p:txBody>
          <a:bodyPr/>
          <a:lstStyle/>
          <a:p>
            <a:r>
              <a:rPr lang="en-IN" sz="800" dirty="0">
                <a:latin typeface="EYInterstate" panose="02000503020000020004" pitchFamily="2" charset="0"/>
              </a:rPr>
              <a:t>Page </a:t>
            </a:r>
            <a:fld id="{F1BC30E3-FFE5-4B91-AA19-87A149EBB9EE}" type="slidenum">
              <a:rPr sz="800" smtClean="0">
                <a:latin typeface="EYInterstate" panose="02000503020000020004" pitchFamily="2" charset="0"/>
              </a:rPr>
              <a:pPr/>
              <a:t>66</a:t>
            </a:fld>
            <a:endParaRPr sz="800" dirty="0">
              <a:latin typeface="EYInterstate" panose="02000503020000020004" pitchFamily="2" charset="0"/>
            </a:endParaRPr>
          </a:p>
        </p:txBody>
      </p:sp>
      <p:sp>
        <p:nvSpPr>
          <p:cNvPr id="5" name="Footer Placeholder 4">
            <a:extLst>
              <a:ext uri="{FF2B5EF4-FFF2-40B4-BE49-F238E27FC236}">
                <a16:creationId xmlns:a16="http://schemas.microsoft.com/office/drawing/2014/main" id="{23D599D6-6859-4099-9671-9E0894A19A40}"/>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2469194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A99641B1-8B38-4805-95FA-99A3AB010AEF}"/>
              </a:ext>
            </a:extLst>
          </p:cNvPr>
          <p:cNvSpPr>
            <a:spLocks noGrp="1"/>
          </p:cNvSpPr>
          <p:nvPr>
            <p:ph type="body" sz="quarter" idx="15"/>
          </p:nvPr>
        </p:nvSpPr>
        <p:spPr/>
        <p:txBody>
          <a:bodyPr/>
          <a:lstStyle/>
          <a:p>
            <a:pPr marL="457200" indent="-457200">
              <a:spcBef>
                <a:spcPts val="600"/>
              </a:spcBef>
              <a:buSzPct val="100000"/>
              <a:buFont typeface="+mj-lt"/>
              <a:buAutoNum type="alphaUcPeriod"/>
            </a:pPr>
            <a:r>
              <a:rPr lang="en-US" dirty="0"/>
              <a:t>Yes</a:t>
            </a:r>
          </a:p>
          <a:p>
            <a:pPr marL="457200" indent="-457200">
              <a:spcBef>
                <a:spcPts val="600"/>
              </a:spcBef>
              <a:buSzPct val="100000"/>
              <a:buFont typeface="+mj-lt"/>
              <a:buAutoNum type="alphaUcPeriod"/>
            </a:pPr>
            <a:r>
              <a:rPr lang="en-US" dirty="0"/>
              <a:t>No </a:t>
            </a:r>
          </a:p>
          <a:p>
            <a:pPr marL="457200" indent="-457200">
              <a:spcBef>
                <a:spcPts val="600"/>
              </a:spcBef>
              <a:buSzPct val="100000"/>
              <a:buFont typeface="+mj-lt"/>
              <a:buAutoNum type="alphaUcPeriod"/>
            </a:pPr>
            <a:r>
              <a:rPr lang="en-US" dirty="0"/>
              <a:t>Unsure</a:t>
            </a:r>
          </a:p>
          <a:p>
            <a:pPr marL="457200" indent="-457200">
              <a:spcBef>
                <a:spcPts val="600"/>
              </a:spcBef>
              <a:buSzPct val="100000"/>
              <a:buFont typeface="+mj-lt"/>
              <a:buAutoNum type="alphaUcPeriod"/>
            </a:pPr>
            <a:r>
              <a:rPr lang="en-US" dirty="0"/>
              <a:t>N/A (EY employee)</a:t>
            </a:r>
          </a:p>
          <a:p>
            <a:pPr marL="0" indent="0">
              <a:buNone/>
            </a:pPr>
            <a:endParaRPr lang="en-US" dirty="0"/>
          </a:p>
        </p:txBody>
      </p:sp>
      <p:sp>
        <p:nvSpPr>
          <p:cNvPr id="25" name="Text Placeholder 24">
            <a:extLst>
              <a:ext uri="{FF2B5EF4-FFF2-40B4-BE49-F238E27FC236}">
                <a16:creationId xmlns:a16="http://schemas.microsoft.com/office/drawing/2014/main" id="{61BBF1BB-BD41-4624-9EC2-732813D71F3C}"/>
              </a:ext>
            </a:extLst>
          </p:cNvPr>
          <p:cNvSpPr>
            <a:spLocks noGrp="1"/>
          </p:cNvSpPr>
          <p:nvPr>
            <p:ph type="body" sz="quarter" idx="13"/>
          </p:nvPr>
        </p:nvSpPr>
        <p:spPr>
          <a:xfrm>
            <a:off x="6305909" y="788988"/>
            <a:ext cx="1566851" cy="1354137"/>
          </a:xfrm>
        </p:spPr>
        <p:txBody>
          <a:bodyPr/>
          <a:lstStyle/>
          <a:p>
            <a:r>
              <a:rPr lang="en-US" dirty="0"/>
              <a:t>5</a:t>
            </a:r>
          </a:p>
        </p:txBody>
      </p:sp>
      <p:sp>
        <p:nvSpPr>
          <p:cNvPr id="34" name="Text Placeholder 33">
            <a:extLst>
              <a:ext uri="{FF2B5EF4-FFF2-40B4-BE49-F238E27FC236}">
                <a16:creationId xmlns:a16="http://schemas.microsoft.com/office/drawing/2014/main" id="{1E96D4FB-C15F-4F17-AC66-17E216B84AD4}"/>
              </a:ext>
            </a:extLst>
          </p:cNvPr>
          <p:cNvSpPr>
            <a:spLocks noGrp="1"/>
          </p:cNvSpPr>
          <p:nvPr>
            <p:ph type="body" sz="quarter" idx="14"/>
          </p:nvPr>
        </p:nvSpPr>
        <p:spPr/>
        <p:txBody>
          <a:bodyPr/>
          <a:lstStyle/>
          <a:p>
            <a:pPr marL="0" indent="0">
              <a:spcBef>
                <a:spcPts val="600"/>
              </a:spcBef>
              <a:buNone/>
            </a:pPr>
            <a:r>
              <a:rPr lang="en-US" sz="2400" b="1" dirty="0"/>
              <a:t>Are remote worker issues relevant to your organization?</a:t>
            </a:r>
          </a:p>
        </p:txBody>
      </p:sp>
      <p:sp>
        <p:nvSpPr>
          <p:cNvPr id="9" name="Rectangle 8">
            <a:extLst>
              <a:ext uri="{FF2B5EF4-FFF2-40B4-BE49-F238E27FC236}">
                <a16:creationId xmlns:a16="http://schemas.microsoft.com/office/drawing/2014/main" id="{D85734EB-BCD1-4EDE-A01B-387ABF4EAD5E}"/>
              </a:ext>
            </a:extLst>
          </p:cNvPr>
          <p:cNvSpPr/>
          <p:nvPr/>
        </p:nvSpPr>
        <p:spPr>
          <a:xfrm>
            <a:off x="0" y="2143125"/>
            <a:ext cx="12198350" cy="78105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Rectangle 7">
            <a:extLst>
              <a:ext uri="{FF2B5EF4-FFF2-40B4-BE49-F238E27FC236}">
                <a16:creationId xmlns:a16="http://schemas.microsoft.com/office/drawing/2014/main" id="{67A9795F-6C6E-4703-A05D-0BFE42F7652B}"/>
              </a:ext>
            </a:extLst>
          </p:cNvPr>
          <p:cNvSpPr>
            <a:spLocks noChangeArrowheads="1"/>
          </p:cNvSpPr>
          <p:nvPr/>
        </p:nvSpPr>
        <p:spPr bwMode="auto">
          <a:xfrm>
            <a:off x="704849" y="2318322"/>
            <a:ext cx="457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bg1"/>
                </a:solidFill>
                <a:effectLst/>
                <a:latin typeface="+mn-lt"/>
              </a:rPr>
              <a:t>Let’s hear from you</a:t>
            </a:r>
          </a:p>
        </p:txBody>
      </p:sp>
      <p:cxnSp>
        <p:nvCxnSpPr>
          <p:cNvPr id="17" name="Straight Connector 16">
            <a:extLst>
              <a:ext uri="{FF2B5EF4-FFF2-40B4-BE49-F238E27FC236}">
                <a16:creationId xmlns:a16="http://schemas.microsoft.com/office/drawing/2014/main" id="{0DDC741D-B578-487D-81EE-88DC0E051B47}"/>
              </a:ext>
            </a:extLst>
          </p:cNvPr>
          <p:cNvCxnSpPr/>
          <p:nvPr/>
        </p:nvCxnSpPr>
        <p:spPr>
          <a:xfrm>
            <a:off x="6099048" y="3090672"/>
            <a:ext cx="0" cy="292608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072ED4C5-F2EB-470A-B7CA-17925B6269BE}"/>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7365558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6" y="295833"/>
            <a:ext cx="10972800" cy="590093"/>
          </a:xfrm>
        </p:spPr>
        <p:txBody>
          <a:bodyPr/>
          <a:lstStyle/>
          <a:p>
            <a:r>
              <a:rPr lang="en-IN" dirty="0"/>
              <a:t>The path to success: a roadmap for remote work outside the US</a:t>
            </a:r>
          </a:p>
        </p:txBody>
      </p:sp>
      <p:grpSp>
        <p:nvGrpSpPr>
          <p:cNvPr id="102" name="Group 101">
            <a:extLst>
              <a:ext uri="{FF2B5EF4-FFF2-40B4-BE49-F238E27FC236}">
                <a16:creationId xmlns:a16="http://schemas.microsoft.com/office/drawing/2014/main" id="{28250D14-2ECA-401F-A3F2-6C077166D579}"/>
              </a:ext>
            </a:extLst>
          </p:cNvPr>
          <p:cNvGrpSpPr/>
          <p:nvPr/>
        </p:nvGrpSpPr>
        <p:grpSpPr bwMode="gray">
          <a:xfrm>
            <a:off x="9748827" y="2124149"/>
            <a:ext cx="292821" cy="635369"/>
            <a:chOff x="567256" y="1960312"/>
            <a:chExt cx="720341" cy="1728467"/>
          </a:xfrm>
        </p:grpSpPr>
        <p:sp>
          <p:nvSpPr>
            <p:cNvPr id="146" name="Rectangle 129">
              <a:extLst>
                <a:ext uri="{FF2B5EF4-FFF2-40B4-BE49-F238E27FC236}">
                  <a16:creationId xmlns:a16="http://schemas.microsoft.com/office/drawing/2014/main" id="{9AF0DEC4-5F47-4001-8598-9557249ADC3F}"/>
                </a:ext>
              </a:extLst>
            </p:cNvPr>
            <p:cNvSpPr>
              <a:spLocks noChangeAspect="1"/>
            </p:cNvSpPr>
            <p:nvPr/>
          </p:nvSpPr>
          <p:spPr bwMode="gray">
            <a:xfrm>
              <a:off x="567256" y="2479643"/>
              <a:ext cx="720341" cy="1209136"/>
            </a:xfrm>
            <a:custGeom>
              <a:avLst/>
              <a:gdLst>
                <a:gd name="connsiteX0" fmla="*/ 0 w 292868"/>
                <a:gd name="connsiteY0" fmla="*/ 0 h 258962"/>
                <a:gd name="connsiteX1" fmla="*/ 292868 w 292868"/>
                <a:gd name="connsiteY1" fmla="*/ 0 h 258962"/>
                <a:gd name="connsiteX2" fmla="*/ 292868 w 292868"/>
                <a:gd name="connsiteY2" fmla="*/ 258962 h 258962"/>
                <a:gd name="connsiteX3" fmla="*/ 0 w 292868"/>
                <a:gd name="connsiteY3" fmla="*/ 258962 h 258962"/>
                <a:gd name="connsiteX4" fmla="*/ 0 w 292868"/>
                <a:gd name="connsiteY4" fmla="*/ 0 h 258962"/>
                <a:gd name="connsiteX0" fmla="*/ 2381 w 295249"/>
                <a:gd name="connsiteY0" fmla="*/ 0 h 301824"/>
                <a:gd name="connsiteX1" fmla="*/ 295249 w 295249"/>
                <a:gd name="connsiteY1" fmla="*/ 0 h 301824"/>
                <a:gd name="connsiteX2" fmla="*/ 295249 w 295249"/>
                <a:gd name="connsiteY2" fmla="*/ 258962 h 301824"/>
                <a:gd name="connsiteX3" fmla="*/ 0 w 295249"/>
                <a:gd name="connsiteY3" fmla="*/ 301824 h 301824"/>
                <a:gd name="connsiteX4" fmla="*/ 2381 w 295249"/>
                <a:gd name="connsiteY4" fmla="*/ 0 h 301824"/>
                <a:gd name="connsiteX0" fmla="*/ 106 w 292974"/>
                <a:gd name="connsiteY0" fmla="*/ 0 h 444699"/>
                <a:gd name="connsiteX1" fmla="*/ 292974 w 292974"/>
                <a:gd name="connsiteY1" fmla="*/ 0 h 444699"/>
                <a:gd name="connsiteX2" fmla="*/ 292974 w 292974"/>
                <a:gd name="connsiteY2" fmla="*/ 258962 h 444699"/>
                <a:gd name="connsiteX3" fmla="*/ 2487 w 292974"/>
                <a:gd name="connsiteY3" fmla="*/ 444699 h 444699"/>
                <a:gd name="connsiteX4" fmla="*/ 106 w 292974"/>
                <a:gd name="connsiteY4" fmla="*/ 0 h 4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74" h="444699">
                  <a:moveTo>
                    <a:pt x="106" y="0"/>
                  </a:moveTo>
                  <a:lnTo>
                    <a:pt x="292974" y="0"/>
                  </a:lnTo>
                  <a:lnTo>
                    <a:pt x="292974" y="258962"/>
                  </a:lnTo>
                  <a:lnTo>
                    <a:pt x="2487" y="444699"/>
                  </a:lnTo>
                  <a:cubicBezTo>
                    <a:pt x="3281" y="344091"/>
                    <a:pt x="-688" y="100608"/>
                    <a:pt x="106" y="0"/>
                  </a:cubicBezTo>
                  <a:close/>
                </a:path>
              </a:pathLst>
            </a:custGeom>
            <a:solidFill>
              <a:srgbClr val="2E2E38">
                <a:lumMod val="40000"/>
                <a:lumOff val="60000"/>
              </a:srgbClr>
            </a:solidFill>
            <a:ln w="9525" cap="flat" cmpd="sng" algn="ctr">
              <a:noFill/>
              <a:prstDash val="solid"/>
            </a:ln>
            <a:effectLst/>
          </p:spPr>
          <p:txBody>
            <a:bodyPr lIns="58611" tIns="58611" rIns="58611" bIns="58611" rtlCol="0" anchor="ctr"/>
            <a:lstStyle/>
            <a:p>
              <a:pPr marL="0" marR="0" lvl="0" indent="0" algn="ctr" defTabSz="849190" eaLnBrk="1" fontAlgn="auto" latinLnBrk="0" hangingPunct="1">
                <a:lnSpc>
                  <a:spcPct val="100000"/>
                </a:lnSpc>
                <a:spcBef>
                  <a:spcPts val="0"/>
                </a:spcBef>
                <a:spcAft>
                  <a:spcPts val="0"/>
                </a:spcAft>
                <a:buClrTx/>
                <a:buSzTx/>
                <a:buFontTx/>
                <a:buNone/>
                <a:tabLst/>
                <a:defRPr/>
              </a:pPr>
              <a:endParaRPr kumimoji="0" lang="en-IN" sz="814" b="1" i="0" u="none" strike="noStrike" kern="0" cap="none" spc="0" normalizeH="0" baseline="0" noProof="0" dirty="0">
                <a:ln>
                  <a:noFill/>
                </a:ln>
                <a:solidFill>
                  <a:srgbClr val="FFFFFF"/>
                </a:solidFill>
                <a:effectLst/>
                <a:uLnTx/>
                <a:uFillTx/>
              </a:endParaRPr>
            </a:p>
          </p:txBody>
        </p:sp>
        <p:sp>
          <p:nvSpPr>
            <p:cNvPr id="147" name="Freeform 135">
              <a:extLst>
                <a:ext uri="{FF2B5EF4-FFF2-40B4-BE49-F238E27FC236}">
                  <a16:creationId xmlns:a16="http://schemas.microsoft.com/office/drawing/2014/main" id="{98086E67-55BD-4AD3-A644-C8DBCC190DE3}"/>
                </a:ext>
              </a:extLst>
            </p:cNvPr>
            <p:cNvSpPr>
              <a:spLocks noChangeAspect="1"/>
            </p:cNvSpPr>
            <p:nvPr/>
          </p:nvSpPr>
          <p:spPr bwMode="gray">
            <a:xfrm>
              <a:off x="567517" y="1960312"/>
              <a:ext cx="720080" cy="519330"/>
            </a:xfrm>
            <a:custGeom>
              <a:avLst/>
              <a:gdLst>
                <a:gd name="connsiteX0" fmla="*/ 360040 w 720080"/>
                <a:gd name="connsiteY0" fmla="*/ 0 h 786208"/>
                <a:gd name="connsiteX1" fmla="*/ 712765 w 720080"/>
                <a:gd name="connsiteY1" fmla="*/ 287479 h 786208"/>
                <a:gd name="connsiteX2" fmla="*/ 716993 w 720080"/>
                <a:gd name="connsiteY2" fmla="*/ 329418 h 786208"/>
                <a:gd name="connsiteX3" fmla="*/ 720080 w 720080"/>
                <a:gd name="connsiteY3" fmla="*/ 329418 h 786208"/>
                <a:gd name="connsiteX4" fmla="*/ 720080 w 720080"/>
                <a:gd name="connsiteY4" fmla="*/ 360040 h 786208"/>
                <a:gd name="connsiteX5" fmla="*/ 720080 w 720080"/>
                <a:gd name="connsiteY5" fmla="*/ 786208 h 786208"/>
                <a:gd name="connsiteX6" fmla="*/ 0 w 720080"/>
                <a:gd name="connsiteY6" fmla="*/ 786208 h 786208"/>
                <a:gd name="connsiteX7" fmla="*/ 0 w 720080"/>
                <a:gd name="connsiteY7" fmla="*/ 360040 h 786208"/>
                <a:gd name="connsiteX8" fmla="*/ 0 w 720080"/>
                <a:gd name="connsiteY8" fmla="*/ 329418 h 786208"/>
                <a:gd name="connsiteX9" fmla="*/ 3087 w 720080"/>
                <a:gd name="connsiteY9" fmla="*/ 329418 h 786208"/>
                <a:gd name="connsiteX10" fmla="*/ 7315 w 720080"/>
                <a:gd name="connsiteY10" fmla="*/ 287479 h 786208"/>
                <a:gd name="connsiteX11" fmla="*/ 360040 w 720080"/>
                <a:gd name="connsiteY11" fmla="*/ 0 h 78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080" h="786208">
                  <a:moveTo>
                    <a:pt x="360040" y="0"/>
                  </a:moveTo>
                  <a:cubicBezTo>
                    <a:pt x="534029" y="0"/>
                    <a:pt x="679193" y="123415"/>
                    <a:pt x="712765" y="287479"/>
                  </a:cubicBezTo>
                  <a:lnTo>
                    <a:pt x="716993" y="329418"/>
                  </a:lnTo>
                  <a:lnTo>
                    <a:pt x="720080" y="329418"/>
                  </a:lnTo>
                  <a:lnTo>
                    <a:pt x="720080" y="360040"/>
                  </a:lnTo>
                  <a:lnTo>
                    <a:pt x="720080" y="786208"/>
                  </a:lnTo>
                  <a:lnTo>
                    <a:pt x="0" y="786208"/>
                  </a:lnTo>
                  <a:lnTo>
                    <a:pt x="0" y="360040"/>
                  </a:lnTo>
                  <a:lnTo>
                    <a:pt x="0" y="329418"/>
                  </a:lnTo>
                  <a:lnTo>
                    <a:pt x="3087" y="329418"/>
                  </a:lnTo>
                  <a:lnTo>
                    <a:pt x="7315" y="287479"/>
                  </a:lnTo>
                  <a:cubicBezTo>
                    <a:pt x="40887" y="123415"/>
                    <a:pt x="186051" y="0"/>
                    <a:pt x="360040" y="0"/>
                  </a:cubicBezTo>
                  <a:close/>
                </a:path>
              </a:pathLst>
            </a:custGeom>
            <a:solidFill>
              <a:srgbClr val="FFE600"/>
            </a:solidFill>
            <a:ln w="9525" cap="flat" cmpd="sng" algn="ctr">
              <a:noFill/>
              <a:prstDash val="solid"/>
            </a:ln>
            <a:effectLst/>
          </p:spPr>
          <p:txBody>
            <a:bodyPr lIns="58611" tIns="58611" rIns="58611" bIns="58611" rtlCol="0" anchor="ctr"/>
            <a:lstStyle/>
            <a:p>
              <a:pPr marL="0" marR="0" lvl="0" indent="0" algn="ctr" defTabSz="849190" eaLnBrk="1" fontAlgn="auto" latinLnBrk="0" hangingPunct="1">
                <a:lnSpc>
                  <a:spcPct val="100000"/>
                </a:lnSpc>
                <a:spcBef>
                  <a:spcPts val="0"/>
                </a:spcBef>
                <a:spcAft>
                  <a:spcPts val="0"/>
                </a:spcAft>
                <a:buClrTx/>
                <a:buSzTx/>
                <a:buFontTx/>
                <a:buNone/>
                <a:tabLst/>
                <a:defRPr/>
              </a:pPr>
              <a:endParaRPr kumimoji="0" lang="en-IN" sz="814" b="1" i="0" u="none" strike="noStrike" kern="0" cap="none" spc="0" normalizeH="0" baseline="0" noProof="0" dirty="0">
                <a:ln>
                  <a:noFill/>
                </a:ln>
                <a:solidFill>
                  <a:srgbClr val="FFFFFF"/>
                </a:solidFill>
                <a:effectLst/>
                <a:uLnTx/>
                <a:uFillTx/>
              </a:endParaRPr>
            </a:p>
          </p:txBody>
        </p:sp>
      </p:grpSp>
      <p:grpSp>
        <p:nvGrpSpPr>
          <p:cNvPr id="112" name="Group 111">
            <a:extLst>
              <a:ext uri="{FF2B5EF4-FFF2-40B4-BE49-F238E27FC236}">
                <a16:creationId xmlns:a16="http://schemas.microsoft.com/office/drawing/2014/main" id="{FB4AA3DA-468A-46BB-B2EC-3D32CA240300}"/>
              </a:ext>
            </a:extLst>
          </p:cNvPr>
          <p:cNvGrpSpPr/>
          <p:nvPr/>
        </p:nvGrpSpPr>
        <p:grpSpPr bwMode="gray">
          <a:xfrm>
            <a:off x="7779486" y="3273261"/>
            <a:ext cx="292716" cy="449729"/>
            <a:chOff x="567517" y="1960312"/>
            <a:chExt cx="720080" cy="1223448"/>
          </a:xfrm>
        </p:grpSpPr>
        <p:sp>
          <p:nvSpPr>
            <p:cNvPr id="144" name="Rectangle 143">
              <a:extLst>
                <a:ext uri="{FF2B5EF4-FFF2-40B4-BE49-F238E27FC236}">
                  <a16:creationId xmlns:a16="http://schemas.microsoft.com/office/drawing/2014/main" id="{4011BCA0-0847-4010-8E24-D58C1AE929CC}"/>
                </a:ext>
              </a:extLst>
            </p:cNvPr>
            <p:cNvSpPr>
              <a:spLocks noChangeAspect="1"/>
            </p:cNvSpPr>
            <p:nvPr/>
          </p:nvSpPr>
          <p:spPr bwMode="gray">
            <a:xfrm>
              <a:off x="567517" y="2479643"/>
              <a:ext cx="720080" cy="704117"/>
            </a:xfrm>
            <a:prstGeom prst="rect">
              <a:avLst/>
            </a:prstGeom>
            <a:solidFill>
              <a:srgbClr val="2E2E38">
                <a:lumMod val="40000"/>
                <a:lumOff val="60000"/>
              </a:srgbClr>
            </a:solidFill>
            <a:ln w="9525" cap="flat" cmpd="sng" algn="ctr">
              <a:noFill/>
              <a:prstDash val="solid"/>
            </a:ln>
            <a:effectLst/>
          </p:spPr>
          <p:txBody>
            <a:bodyPr lIns="58611" tIns="58611" rIns="58611" bIns="58611" rtlCol="0" anchor="ctr"/>
            <a:lstStyle/>
            <a:p>
              <a:pPr marL="0" marR="0" lvl="0" indent="0" algn="ctr" defTabSz="849190" eaLnBrk="1" fontAlgn="auto" latinLnBrk="0" hangingPunct="1">
                <a:lnSpc>
                  <a:spcPct val="100000"/>
                </a:lnSpc>
                <a:spcBef>
                  <a:spcPts val="0"/>
                </a:spcBef>
                <a:spcAft>
                  <a:spcPts val="0"/>
                </a:spcAft>
                <a:buClrTx/>
                <a:buSzTx/>
                <a:buFontTx/>
                <a:buNone/>
                <a:tabLst/>
                <a:defRPr/>
              </a:pPr>
              <a:endParaRPr kumimoji="0" lang="en-IN" sz="814" b="1" i="0" u="none" strike="noStrike" kern="0" cap="none" spc="0" normalizeH="0" baseline="0" noProof="0" dirty="0">
                <a:ln>
                  <a:noFill/>
                </a:ln>
                <a:solidFill>
                  <a:srgbClr val="FFFFFF"/>
                </a:solidFill>
                <a:effectLst/>
                <a:uLnTx/>
                <a:uFillTx/>
              </a:endParaRPr>
            </a:p>
          </p:txBody>
        </p:sp>
        <p:sp>
          <p:nvSpPr>
            <p:cNvPr id="145" name="Freeform 78">
              <a:extLst>
                <a:ext uri="{FF2B5EF4-FFF2-40B4-BE49-F238E27FC236}">
                  <a16:creationId xmlns:a16="http://schemas.microsoft.com/office/drawing/2014/main" id="{DE5689B0-24F1-48B7-8AE3-F50D2C89FA40}"/>
                </a:ext>
              </a:extLst>
            </p:cNvPr>
            <p:cNvSpPr>
              <a:spLocks noChangeAspect="1"/>
            </p:cNvSpPr>
            <p:nvPr/>
          </p:nvSpPr>
          <p:spPr bwMode="gray">
            <a:xfrm>
              <a:off x="567517" y="1960312"/>
              <a:ext cx="720080" cy="519330"/>
            </a:xfrm>
            <a:custGeom>
              <a:avLst/>
              <a:gdLst>
                <a:gd name="connsiteX0" fmla="*/ 360040 w 720080"/>
                <a:gd name="connsiteY0" fmla="*/ 0 h 786208"/>
                <a:gd name="connsiteX1" fmla="*/ 712765 w 720080"/>
                <a:gd name="connsiteY1" fmla="*/ 287479 h 786208"/>
                <a:gd name="connsiteX2" fmla="*/ 716993 w 720080"/>
                <a:gd name="connsiteY2" fmla="*/ 329418 h 786208"/>
                <a:gd name="connsiteX3" fmla="*/ 720080 w 720080"/>
                <a:gd name="connsiteY3" fmla="*/ 329418 h 786208"/>
                <a:gd name="connsiteX4" fmla="*/ 720080 w 720080"/>
                <a:gd name="connsiteY4" fmla="*/ 360040 h 786208"/>
                <a:gd name="connsiteX5" fmla="*/ 720080 w 720080"/>
                <a:gd name="connsiteY5" fmla="*/ 786208 h 786208"/>
                <a:gd name="connsiteX6" fmla="*/ 0 w 720080"/>
                <a:gd name="connsiteY6" fmla="*/ 786208 h 786208"/>
                <a:gd name="connsiteX7" fmla="*/ 0 w 720080"/>
                <a:gd name="connsiteY7" fmla="*/ 360040 h 786208"/>
                <a:gd name="connsiteX8" fmla="*/ 0 w 720080"/>
                <a:gd name="connsiteY8" fmla="*/ 329418 h 786208"/>
                <a:gd name="connsiteX9" fmla="*/ 3087 w 720080"/>
                <a:gd name="connsiteY9" fmla="*/ 329418 h 786208"/>
                <a:gd name="connsiteX10" fmla="*/ 7315 w 720080"/>
                <a:gd name="connsiteY10" fmla="*/ 287479 h 786208"/>
                <a:gd name="connsiteX11" fmla="*/ 360040 w 720080"/>
                <a:gd name="connsiteY11" fmla="*/ 0 h 78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080" h="786208">
                  <a:moveTo>
                    <a:pt x="360040" y="0"/>
                  </a:moveTo>
                  <a:cubicBezTo>
                    <a:pt x="534029" y="0"/>
                    <a:pt x="679193" y="123415"/>
                    <a:pt x="712765" y="287479"/>
                  </a:cubicBezTo>
                  <a:lnTo>
                    <a:pt x="716993" y="329418"/>
                  </a:lnTo>
                  <a:lnTo>
                    <a:pt x="720080" y="329418"/>
                  </a:lnTo>
                  <a:lnTo>
                    <a:pt x="720080" y="360040"/>
                  </a:lnTo>
                  <a:lnTo>
                    <a:pt x="720080" y="786208"/>
                  </a:lnTo>
                  <a:lnTo>
                    <a:pt x="0" y="786208"/>
                  </a:lnTo>
                  <a:lnTo>
                    <a:pt x="0" y="360040"/>
                  </a:lnTo>
                  <a:lnTo>
                    <a:pt x="0" y="329418"/>
                  </a:lnTo>
                  <a:lnTo>
                    <a:pt x="3087" y="329418"/>
                  </a:lnTo>
                  <a:lnTo>
                    <a:pt x="7315" y="287479"/>
                  </a:lnTo>
                  <a:cubicBezTo>
                    <a:pt x="40887" y="123415"/>
                    <a:pt x="186051" y="0"/>
                    <a:pt x="360040" y="0"/>
                  </a:cubicBezTo>
                  <a:close/>
                </a:path>
              </a:pathLst>
            </a:custGeom>
            <a:solidFill>
              <a:srgbClr val="FFE600"/>
            </a:solidFill>
            <a:ln w="9525" cap="flat" cmpd="sng" algn="ctr">
              <a:noFill/>
              <a:prstDash val="solid"/>
            </a:ln>
            <a:effectLst/>
          </p:spPr>
          <p:txBody>
            <a:bodyPr lIns="58611" tIns="58611" rIns="58611" bIns="58611" rtlCol="0" anchor="ctr"/>
            <a:lstStyle/>
            <a:p>
              <a:pPr marL="0" marR="0" lvl="0" indent="0" algn="ctr" defTabSz="849190" eaLnBrk="1" fontAlgn="auto" latinLnBrk="0" hangingPunct="1">
                <a:lnSpc>
                  <a:spcPct val="100000"/>
                </a:lnSpc>
                <a:spcBef>
                  <a:spcPts val="0"/>
                </a:spcBef>
                <a:spcAft>
                  <a:spcPts val="0"/>
                </a:spcAft>
                <a:buClrTx/>
                <a:buSzTx/>
                <a:buFontTx/>
                <a:buNone/>
                <a:tabLst/>
                <a:defRPr/>
              </a:pPr>
              <a:endParaRPr kumimoji="0" lang="en-IN" sz="814" b="1" i="0" u="none" strike="noStrike" kern="0" cap="none" spc="0" normalizeH="0" baseline="0" noProof="0" dirty="0">
                <a:ln>
                  <a:noFill/>
                </a:ln>
                <a:solidFill>
                  <a:srgbClr val="FFFFFF"/>
                </a:solidFill>
                <a:effectLst/>
                <a:uLnTx/>
                <a:uFillTx/>
              </a:endParaRPr>
            </a:p>
          </p:txBody>
        </p:sp>
      </p:grpSp>
      <p:grpSp>
        <p:nvGrpSpPr>
          <p:cNvPr id="113" name="Group 112">
            <a:extLst>
              <a:ext uri="{FF2B5EF4-FFF2-40B4-BE49-F238E27FC236}">
                <a16:creationId xmlns:a16="http://schemas.microsoft.com/office/drawing/2014/main" id="{FA147CE3-45A6-4D2F-9501-489BC190CBC4}"/>
              </a:ext>
            </a:extLst>
          </p:cNvPr>
          <p:cNvGrpSpPr/>
          <p:nvPr/>
        </p:nvGrpSpPr>
        <p:grpSpPr bwMode="gray">
          <a:xfrm>
            <a:off x="4286789" y="3407238"/>
            <a:ext cx="362326" cy="556677"/>
            <a:chOff x="567517" y="1960312"/>
            <a:chExt cx="720080" cy="1223448"/>
          </a:xfrm>
          <a:solidFill>
            <a:srgbClr val="2DB757">
              <a:lumMod val="60000"/>
              <a:lumOff val="40000"/>
            </a:srgbClr>
          </a:solidFill>
        </p:grpSpPr>
        <p:sp>
          <p:nvSpPr>
            <p:cNvPr id="142" name="Rectangle 141">
              <a:extLst>
                <a:ext uri="{FF2B5EF4-FFF2-40B4-BE49-F238E27FC236}">
                  <a16:creationId xmlns:a16="http://schemas.microsoft.com/office/drawing/2014/main" id="{AFAE307C-5A73-4F71-A3A8-82A81CB3C7A6}"/>
                </a:ext>
              </a:extLst>
            </p:cNvPr>
            <p:cNvSpPr>
              <a:spLocks noChangeAspect="1"/>
            </p:cNvSpPr>
            <p:nvPr/>
          </p:nvSpPr>
          <p:spPr bwMode="gray">
            <a:xfrm>
              <a:off x="567517" y="2479643"/>
              <a:ext cx="720080" cy="704117"/>
            </a:xfrm>
            <a:prstGeom prst="rect">
              <a:avLst/>
            </a:prstGeom>
            <a:solidFill>
              <a:srgbClr val="C4C4CD"/>
            </a:solidFill>
            <a:ln w="9525" cap="flat" cmpd="sng" algn="ctr">
              <a:noFill/>
              <a:prstDash val="solid"/>
            </a:ln>
            <a:effectLst/>
          </p:spPr>
          <p:txBody>
            <a:bodyPr lIns="58611" tIns="58611" rIns="58611" bIns="58611" rtlCol="0" anchor="ctr"/>
            <a:lstStyle/>
            <a:p>
              <a:pPr marL="0" marR="0" lvl="0" indent="0" algn="ctr" defTabSz="849190" eaLnBrk="1" fontAlgn="auto" latinLnBrk="0" hangingPunct="1">
                <a:lnSpc>
                  <a:spcPct val="100000"/>
                </a:lnSpc>
                <a:spcBef>
                  <a:spcPts val="0"/>
                </a:spcBef>
                <a:spcAft>
                  <a:spcPts val="0"/>
                </a:spcAft>
                <a:buClrTx/>
                <a:buSzTx/>
                <a:buFontTx/>
                <a:buNone/>
                <a:tabLst/>
                <a:defRPr/>
              </a:pPr>
              <a:endParaRPr kumimoji="0" lang="en-IN" sz="814" b="1" i="0" u="none" strike="noStrike" kern="0" cap="none" spc="0" normalizeH="0" baseline="0" noProof="0" dirty="0">
                <a:ln>
                  <a:noFill/>
                </a:ln>
                <a:solidFill>
                  <a:srgbClr val="FFFFFF"/>
                </a:solidFill>
                <a:effectLst/>
                <a:uLnTx/>
                <a:uFillTx/>
              </a:endParaRPr>
            </a:p>
          </p:txBody>
        </p:sp>
        <p:sp>
          <p:nvSpPr>
            <p:cNvPr id="143" name="Freeform 81">
              <a:extLst>
                <a:ext uri="{FF2B5EF4-FFF2-40B4-BE49-F238E27FC236}">
                  <a16:creationId xmlns:a16="http://schemas.microsoft.com/office/drawing/2014/main" id="{582DCE22-F995-497B-AF35-3A479EC57B81}"/>
                </a:ext>
              </a:extLst>
            </p:cNvPr>
            <p:cNvSpPr>
              <a:spLocks noChangeAspect="1"/>
            </p:cNvSpPr>
            <p:nvPr/>
          </p:nvSpPr>
          <p:spPr bwMode="gray">
            <a:xfrm>
              <a:off x="567517" y="1960312"/>
              <a:ext cx="720080" cy="519330"/>
            </a:xfrm>
            <a:custGeom>
              <a:avLst/>
              <a:gdLst>
                <a:gd name="connsiteX0" fmla="*/ 360040 w 720080"/>
                <a:gd name="connsiteY0" fmla="*/ 0 h 786208"/>
                <a:gd name="connsiteX1" fmla="*/ 712765 w 720080"/>
                <a:gd name="connsiteY1" fmla="*/ 287479 h 786208"/>
                <a:gd name="connsiteX2" fmla="*/ 716993 w 720080"/>
                <a:gd name="connsiteY2" fmla="*/ 329418 h 786208"/>
                <a:gd name="connsiteX3" fmla="*/ 720080 w 720080"/>
                <a:gd name="connsiteY3" fmla="*/ 329418 h 786208"/>
                <a:gd name="connsiteX4" fmla="*/ 720080 w 720080"/>
                <a:gd name="connsiteY4" fmla="*/ 360040 h 786208"/>
                <a:gd name="connsiteX5" fmla="*/ 720080 w 720080"/>
                <a:gd name="connsiteY5" fmla="*/ 786208 h 786208"/>
                <a:gd name="connsiteX6" fmla="*/ 0 w 720080"/>
                <a:gd name="connsiteY6" fmla="*/ 786208 h 786208"/>
                <a:gd name="connsiteX7" fmla="*/ 0 w 720080"/>
                <a:gd name="connsiteY7" fmla="*/ 360040 h 786208"/>
                <a:gd name="connsiteX8" fmla="*/ 0 w 720080"/>
                <a:gd name="connsiteY8" fmla="*/ 329418 h 786208"/>
                <a:gd name="connsiteX9" fmla="*/ 3087 w 720080"/>
                <a:gd name="connsiteY9" fmla="*/ 329418 h 786208"/>
                <a:gd name="connsiteX10" fmla="*/ 7315 w 720080"/>
                <a:gd name="connsiteY10" fmla="*/ 287479 h 786208"/>
                <a:gd name="connsiteX11" fmla="*/ 360040 w 720080"/>
                <a:gd name="connsiteY11" fmla="*/ 0 h 78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080" h="786208">
                  <a:moveTo>
                    <a:pt x="360040" y="0"/>
                  </a:moveTo>
                  <a:cubicBezTo>
                    <a:pt x="534029" y="0"/>
                    <a:pt x="679193" y="123415"/>
                    <a:pt x="712765" y="287479"/>
                  </a:cubicBezTo>
                  <a:lnTo>
                    <a:pt x="716993" y="329418"/>
                  </a:lnTo>
                  <a:lnTo>
                    <a:pt x="720080" y="329418"/>
                  </a:lnTo>
                  <a:lnTo>
                    <a:pt x="720080" y="360040"/>
                  </a:lnTo>
                  <a:lnTo>
                    <a:pt x="720080" y="786208"/>
                  </a:lnTo>
                  <a:lnTo>
                    <a:pt x="0" y="786208"/>
                  </a:lnTo>
                  <a:lnTo>
                    <a:pt x="0" y="360040"/>
                  </a:lnTo>
                  <a:lnTo>
                    <a:pt x="0" y="329418"/>
                  </a:lnTo>
                  <a:lnTo>
                    <a:pt x="3087" y="329418"/>
                  </a:lnTo>
                  <a:lnTo>
                    <a:pt x="7315" y="287479"/>
                  </a:lnTo>
                  <a:cubicBezTo>
                    <a:pt x="40887" y="123415"/>
                    <a:pt x="186051" y="0"/>
                    <a:pt x="360040" y="0"/>
                  </a:cubicBezTo>
                  <a:close/>
                </a:path>
              </a:pathLst>
            </a:custGeom>
            <a:solidFill>
              <a:srgbClr val="FFE600"/>
            </a:solidFill>
            <a:ln w="9525" cap="flat" cmpd="sng" algn="ctr">
              <a:noFill/>
              <a:prstDash val="solid"/>
            </a:ln>
            <a:effectLst/>
          </p:spPr>
          <p:txBody>
            <a:bodyPr lIns="58611" tIns="58611" rIns="58611" bIns="58611" rtlCol="0" anchor="ctr"/>
            <a:lstStyle/>
            <a:p>
              <a:pPr marL="0" marR="0" lvl="0" indent="0" algn="ctr" defTabSz="849190" eaLnBrk="1" fontAlgn="auto" latinLnBrk="0" hangingPunct="1">
                <a:lnSpc>
                  <a:spcPct val="100000"/>
                </a:lnSpc>
                <a:spcBef>
                  <a:spcPts val="0"/>
                </a:spcBef>
                <a:spcAft>
                  <a:spcPts val="0"/>
                </a:spcAft>
                <a:buClrTx/>
                <a:buSzTx/>
                <a:buFontTx/>
                <a:buNone/>
                <a:tabLst/>
                <a:defRPr/>
              </a:pPr>
              <a:endParaRPr kumimoji="0" lang="en-IN" sz="814" b="1" i="0" u="none" strike="noStrike" kern="0" cap="none" spc="0" normalizeH="0" baseline="0" noProof="0" dirty="0">
                <a:ln>
                  <a:noFill/>
                </a:ln>
                <a:solidFill>
                  <a:srgbClr val="FFFFFF"/>
                </a:solidFill>
                <a:effectLst/>
                <a:uLnTx/>
                <a:uFillTx/>
              </a:endParaRPr>
            </a:p>
          </p:txBody>
        </p:sp>
      </p:grpSp>
      <p:grpSp>
        <p:nvGrpSpPr>
          <p:cNvPr id="114" name="Group 113">
            <a:extLst>
              <a:ext uri="{FF2B5EF4-FFF2-40B4-BE49-F238E27FC236}">
                <a16:creationId xmlns:a16="http://schemas.microsoft.com/office/drawing/2014/main" id="{9AA2CE37-FD25-4EC0-92D8-61BAE21EBD5A}"/>
              </a:ext>
            </a:extLst>
          </p:cNvPr>
          <p:cNvGrpSpPr/>
          <p:nvPr/>
        </p:nvGrpSpPr>
        <p:grpSpPr bwMode="gray">
          <a:xfrm>
            <a:off x="1091705" y="3887073"/>
            <a:ext cx="362326" cy="611417"/>
            <a:chOff x="567517" y="1960312"/>
            <a:chExt cx="720080" cy="1343753"/>
          </a:xfrm>
        </p:grpSpPr>
        <p:sp>
          <p:nvSpPr>
            <p:cNvPr id="140" name="Rectangle 133">
              <a:extLst>
                <a:ext uri="{FF2B5EF4-FFF2-40B4-BE49-F238E27FC236}">
                  <a16:creationId xmlns:a16="http://schemas.microsoft.com/office/drawing/2014/main" id="{8542D1DF-3171-4E18-A6E1-ED030C8257D4}"/>
                </a:ext>
              </a:extLst>
            </p:cNvPr>
            <p:cNvSpPr>
              <a:spLocks noChangeAspect="1"/>
            </p:cNvSpPr>
            <p:nvPr/>
          </p:nvSpPr>
          <p:spPr bwMode="gray">
            <a:xfrm>
              <a:off x="567517" y="2479643"/>
              <a:ext cx="720080" cy="824422"/>
            </a:xfrm>
            <a:custGeom>
              <a:avLst/>
              <a:gdLst>
                <a:gd name="connsiteX0" fmla="*/ 0 w 362515"/>
                <a:gd name="connsiteY0" fmla="*/ 0 h 320545"/>
                <a:gd name="connsiteX1" fmla="*/ 362515 w 362515"/>
                <a:gd name="connsiteY1" fmla="*/ 0 h 320545"/>
                <a:gd name="connsiteX2" fmla="*/ 362515 w 362515"/>
                <a:gd name="connsiteY2" fmla="*/ 320545 h 320545"/>
                <a:gd name="connsiteX3" fmla="*/ 0 w 362515"/>
                <a:gd name="connsiteY3" fmla="*/ 320545 h 320545"/>
                <a:gd name="connsiteX4" fmla="*/ 0 w 362515"/>
                <a:gd name="connsiteY4" fmla="*/ 0 h 320545"/>
                <a:gd name="connsiteX0" fmla="*/ 0 w 362515"/>
                <a:gd name="connsiteY0" fmla="*/ 0 h 375313"/>
                <a:gd name="connsiteX1" fmla="*/ 362515 w 362515"/>
                <a:gd name="connsiteY1" fmla="*/ 0 h 375313"/>
                <a:gd name="connsiteX2" fmla="*/ 362515 w 362515"/>
                <a:gd name="connsiteY2" fmla="*/ 320545 h 375313"/>
                <a:gd name="connsiteX3" fmla="*/ 0 w 362515"/>
                <a:gd name="connsiteY3" fmla="*/ 375313 h 375313"/>
                <a:gd name="connsiteX4" fmla="*/ 0 w 362515"/>
                <a:gd name="connsiteY4" fmla="*/ 0 h 375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15" h="375313">
                  <a:moveTo>
                    <a:pt x="0" y="0"/>
                  </a:moveTo>
                  <a:lnTo>
                    <a:pt x="362515" y="0"/>
                  </a:lnTo>
                  <a:lnTo>
                    <a:pt x="362515" y="320545"/>
                  </a:lnTo>
                  <a:lnTo>
                    <a:pt x="0" y="375313"/>
                  </a:lnTo>
                  <a:lnTo>
                    <a:pt x="0" y="0"/>
                  </a:lnTo>
                  <a:close/>
                </a:path>
              </a:pathLst>
            </a:custGeom>
            <a:solidFill>
              <a:srgbClr val="2E2E38">
                <a:lumMod val="40000"/>
                <a:lumOff val="60000"/>
              </a:srgbClr>
            </a:solidFill>
            <a:ln w="9525" cap="flat" cmpd="sng" algn="ctr">
              <a:noFill/>
              <a:prstDash val="solid"/>
            </a:ln>
            <a:effectLst/>
          </p:spPr>
          <p:txBody>
            <a:bodyPr lIns="58611" tIns="58611" rIns="58611" bIns="58611" rtlCol="0" anchor="ctr"/>
            <a:lstStyle/>
            <a:p>
              <a:pPr marL="0" marR="0" lvl="0" indent="0" algn="ctr" defTabSz="849190" eaLnBrk="1" fontAlgn="auto" latinLnBrk="0" hangingPunct="1">
                <a:lnSpc>
                  <a:spcPct val="100000"/>
                </a:lnSpc>
                <a:spcBef>
                  <a:spcPts val="0"/>
                </a:spcBef>
                <a:spcAft>
                  <a:spcPts val="0"/>
                </a:spcAft>
                <a:buClrTx/>
                <a:buSzTx/>
                <a:buFontTx/>
                <a:buNone/>
                <a:tabLst/>
                <a:defRPr/>
              </a:pPr>
              <a:endParaRPr kumimoji="0" lang="en-IN" sz="814" b="1" i="0" u="none" strike="noStrike" kern="0" cap="none" spc="0" normalizeH="0" baseline="0" noProof="0" dirty="0">
                <a:ln>
                  <a:noFill/>
                </a:ln>
                <a:solidFill>
                  <a:srgbClr val="FFFFFF"/>
                </a:solidFill>
                <a:effectLst/>
                <a:uLnTx/>
                <a:uFillTx/>
              </a:endParaRPr>
            </a:p>
          </p:txBody>
        </p:sp>
        <p:sp>
          <p:nvSpPr>
            <p:cNvPr id="141" name="Freeform 84">
              <a:extLst>
                <a:ext uri="{FF2B5EF4-FFF2-40B4-BE49-F238E27FC236}">
                  <a16:creationId xmlns:a16="http://schemas.microsoft.com/office/drawing/2014/main" id="{4689139C-D3B2-483F-A2EE-B57D350871F6}"/>
                </a:ext>
              </a:extLst>
            </p:cNvPr>
            <p:cNvSpPr>
              <a:spLocks noChangeAspect="1"/>
            </p:cNvSpPr>
            <p:nvPr/>
          </p:nvSpPr>
          <p:spPr bwMode="gray">
            <a:xfrm>
              <a:off x="567517" y="1960312"/>
              <a:ext cx="720080" cy="519330"/>
            </a:xfrm>
            <a:custGeom>
              <a:avLst/>
              <a:gdLst>
                <a:gd name="connsiteX0" fmla="*/ 360040 w 720080"/>
                <a:gd name="connsiteY0" fmla="*/ 0 h 786208"/>
                <a:gd name="connsiteX1" fmla="*/ 712765 w 720080"/>
                <a:gd name="connsiteY1" fmla="*/ 287479 h 786208"/>
                <a:gd name="connsiteX2" fmla="*/ 716993 w 720080"/>
                <a:gd name="connsiteY2" fmla="*/ 329418 h 786208"/>
                <a:gd name="connsiteX3" fmla="*/ 720080 w 720080"/>
                <a:gd name="connsiteY3" fmla="*/ 329418 h 786208"/>
                <a:gd name="connsiteX4" fmla="*/ 720080 w 720080"/>
                <a:gd name="connsiteY4" fmla="*/ 360040 h 786208"/>
                <a:gd name="connsiteX5" fmla="*/ 720080 w 720080"/>
                <a:gd name="connsiteY5" fmla="*/ 786208 h 786208"/>
                <a:gd name="connsiteX6" fmla="*/ 0 w 720080"/>
                <a:gd name="connsiteY6" fmla="*/ 786208 h 786208"/>
                <a:gd name="connsiteX7" fmla="*/ 0 w 720080"/>
                <a:gd name="connsiteY7" fmla="*/ 360040 h 786208"/>
                <a:gd name="connsiteX8" fmla="*/ 0 w 720080"/>
                <a:gd name="connsiteY8" fmla="*/ 329418 h 786208"/>
                <a:gd name="connsiteX9" fmla="*/ 3087 w 720080"/>
                <a:gd name="connsiteY9" fmla="*/ 329418 h 786208"/>
                <a:gd name="connsiteX10" fmla="*/ 7315 w 720080"/>
                <a:gd name="connsiteY10" fmla="*/ 287479 h 786208"/>
                <a:gd name="connsiteX11" fmla="*/ 360040 w 720080"/>
                <a:gd name="connsiteY11" fmla="*/ 0 h 78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080" h="786208">
                  <a:moveTo>
                    <a:pt x="360040" y="0"/>
                  </a:moveTo>
                  <a:cubicBezTo>
                    <a:pt x="534029" y="0"/>
                    <a:pt x="679193" y="123415"/>
                    <a:pt x="712765" y="287479"/>
                  </a:cubicBezTo>
                  <a:lnTo>
                    <a:pt x="716993" y="329418"/>
                  </a:lnTo>
                  <a:lnTo>
                    <a:pt x="720080" y="329418"/>
                  </a:lnTo>
                  <a:lnTo>
                    <a:pt x="720080" y="360040"/>
                  </a:lnTo>
                  <a:lnTo>
                    <a:pt x="720080" y="786208"/>
                  </a:lnTo>
                  <a:lnTo>
                    <a:pt x="0" y="786208"/>
                  </a:lnTo>
                  <a:lnTo>
                    <a:pt x="0" y="360040"/>
                  </a:lnTo>
                  <a:lnTo>
                    <a:pt x="0" y="329418"/>
                  </a:lnTo>
                  <a:lnTo>
                    <a:pt x="3087" y="329418"/>
                  </a:lnTo>
                  <a:lnTo>
                    <a:pt x="7315" y="287479"/>
                  </a:lnTo>
                  <a:cubicBezTo>
                    <a:pt x="40887" y="123415"/>
                    <a:pt x="186051" y="0"/>
                    <a:pt x="360040" y="0"/>
                  </a:cubicBezTo>
                  <a:close/>
                </a:path>
              </a:pathLst>
            </a:custGeom>
            <a:solidFill>
              <a:srgbClr val="FFE600"/>
            </a:solidFill>
            <a:ln w="9525" cap="flat" cmpd="sng" algn="ctr">
              <a:noFill/>
              <a:prstDash val="solid"/>
            </a:ln>
            <a:effectLst/>
          </p:spPr>
          <p:txBody>
            <a:bodyPr lIns="58611" tIns="58611" rIns="58611" bIns="58611" rtlCol="0" anchor="ctr"/>
            <a:lstStyle/>
            <a:p>
              <a:pPr marL="0" marR="0" lvl="0" indent="0" algn="ctr" defTabSz="849190" eaLnBrk="1" fontAlgn="auto" latinLnBrk="0" hangingPunct="1">
                <a:lnSpc>
                  <a:spcPct val="100000"/>
                </a:lnSpc>
                <a:spcBef>
                  <a:spcPts val="0"/>
                </a:spcBef>
                <a:spcAft>
                  <a:spcPts val="0"/>
                </a:spcAft>
                <a:buClrTx/>
                <a:buSzTx/>
                <a:buFontTx/>
                <a:buNone/>
                <a:tabLst/>
                <a:defRPr/>
              </a:pPr>
              <a:endParaRPr kumimoji="0" lang="en-IN" sz="814" b="1" i="0" u="none" strike="noStrike" kern="0" cap="none" spc="0" normalizeH="0" baseline="0" noProof="0" dirty="0">
                <a:ln>
                  <a:noFill/>
                </a:ln>
                <a:solidFill>
                  <a:srgbClr val="FFFFFF"/>
                </a:solidFill>
                <a:effectLst/>
                <a:uLnTx/>
                <a:uFillTx/>
              </a:endParaRPr>
            </a:p>
          </p:txBody>
        </p:sp>
      </p:grpSp>
      <p:sp>
        <p:nvSpPr>
          <p:cNvPr id="115" name="Rectangle 114">
            <a:extLst>
              <a:ext uri="{FF2B5EF4-FFF2-40B4-BE49-F238E27FC236}">
                <a16:creationId xmlns:a16="http://schemas.microsoft.com/office/drawing/2014/main" id="{A6211ACC-D500-4A80-AD2A-2DA58F2F297C}"/>
              </a:ext>
            </a:extLst>
          </p:cNvPr>
          <p:cNvSpPr>
            <a:spLocks/>
          </p:cNvSpPr>
          <p:nvPr/>
        </p:nvSpPr>
        <p:spPr bwMode="gray">
          <a:xfrm>
            <a:off x="597859" y="2740778"/>
            <a:ext cx="1494967" cy="320378"/>
          </a:xfrm>
          <a:prstGeom prst="rect">
            <a:avLst/>
          </a:prstGeom>
          <a:solidFill>
            <a:schemeClr val="tx2"/>
          </a:solidFill>
          <a:ln w="12700">
            <a:noFill/>
          </a:ln>
        </p:spPr>
        <p:txBody>
          <a:bodyPr wrap="square"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99" b="1" i="0" u="none" strike="noStrike" kern="0" cap="none" spc="0" normalizeH="0" baseline="0" noProof="0" dirty="0">
                <a:ln>
                  <a:noFill/>
                </a:ln>
                <a:solidFill>
                  <a:srgbClr val="404040"/>
                </a:solidFill>
                <a:effectLst/>
                <a:uLnTx/>
                <a:uFillTx/>
                <a:cs typeface="EYInterstate Bold"/>
              </a:rPr>
              <a:t>Develop remote worker policy.</a:t>
            </a:r>
          </a:p>
        </p:txBody>
      </p:sp>
      <p:sp>
        <p:nvSpPr>
          <p:cNvPr id="118" name="Freeform 88">
            <a:extLst>
              <a:ext uri="{FF2B5EF4-FFF2-40B4-BE49-F238E27FC236}">
                <a16:creationId xmlns:a16="http://schemas.microsoft.com/office/drawing/2014/main" id="{9439DD78-934F-4DB2-8770-5C6679F26A0C}"/>
              </a:ext>
            </a:extLst>
          </p:cNvPr>
          <p:cNvSpPr/>
          <p:nvPr/>
        </p:nvSpPr>
        <p:spPr bwMode="gray">
          <a:xfrm>
            <a:off x="0" y="2008558"/>
            <a:ext cx="12216866" cy="3193270"/>
          </a:xfrm>
          <a:custGeom>
            <a:avLst/>
            <a:gdLst>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4318000 w 9512300"/>
              <a:gd name="connsiteY5" fmla="*/ 1727200 h 2806700"/>
              <a:gd name="connsiteX6" fmla="*/ 5588000 w 9512300"/>
              <a:gd name="connsiteY6" fmla="*/ 1638300 h 2806700"/>
              <a:gd name="connsiteX7" fmla="*/ 6680200 w 9512300"/>
              <a:gd name="connsiteY7" fmla="*/ 1536700 h 2806700"/>
              <a:gd name="connsiteX8" fmla="*/ 7772400 w 9512300"/>
              <a:gd name="connsiteY8" fmla="*/ 1384300 h 2806700"/>
              <a:gd name="connsiteX9" fmla="*/ 8496300 w 9512300"/>
              <a:gd name="connsiteY9" fmla="*/ 1206500 h 2806700"/>
              <a:gd name="connsiteX10" fmla="*/ 8636000 w 9512300"/>
              <a:gd name="connsiteY10" fmla="*/ 1041400 h 2806700"/>
              <a:gd name="connsiteX11" fmla="*/ 8534400 w 9512300"/>
              <a:gd name="connsiteY11" fmla="*/ 876300 h 2806700"/>
              <a:gd name="connsiteX12" fmla="*/ 8077200 w 9512300"/>
              <a:gd name="connsiteY12" fmla="*/ 609600 h 2806700"/>
              <a:gd name="connsiteX13" fmla="*/ 7912100 w 9512300"/>
              <a:gd name="connsiteY13" fmla="*/ 495300 h 2806700"/>
              <a:gd name="connsiteX14" fmla="*/ 7886700 w 9512300"/>
              <a:gd name="connsiteY14" fmla="*/ 381000 h 2806700"/>
              <a:gd name="connsiteX15" fmla="*/ 8509000 w 9512300"/>
              <a:gd name="connsiteY15" fmla="*/ 215900 h 2806700"/>
              <a:gd name="connsiteX16" fmla="*/ 9512300 w 9512300"/>
              <a:gd name="connsiteY16"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4318000 w 9512300"/>
              <a:gd name="connsiteY5" fmla="*/ 1727200 h 2806700"/>
              <a:gd name="connsiteX6" fmla="*/ 5588000 w 9512300"/>
              <a:gd name="connsiteY6" fmla="*/ 1638300 h 2806700"/>
              <a:gd name="connsiteX7" fmla="*/ 6680200 w 9512300"/>
              <a:gd name="connsiteY7" fmla="*/ 1536700 h 2806700"/>
              <a:gd name="connsiteX8" fmla="*/ 7772400 w 9512300"/>
              <a:gd name="connsiteY8" fmla="*/ 1384300 h 2806700"/>
              <a:gd name="connsiteX9" fmla="*/ 8496300 w 9512300"/>
              <a:gd name="connsiteY9" fmla="*/ 1206500 h 2806700"/>
              <a:gd name="connsiteX10" fmla="*/ 8636000 w 9512300"/>
              <a:gd name="connsiteY10" fmla="*/ 1041400 h 2806700"/>
              <a:gd name="connsiteX11" fmla="*/ 8534400 w 9512300"/>
              <a:gd name="connsiteY11" fmla="*/ 876300 h 2806700"/>
              <a:gd name="connsiteX12" fmla="*/ 8077200 w 9512300"/>
              <a:gd name="connsiteY12" fmla="*/ 609600 h 2806700"/>
              <a:gd name="connsiteX13" fmla="*/ 7886700 w 9512300"/>
              <a:gd name="connsiteY13" fmla="*/ 381000 h 2806700"/>
              <a:gd name="connsiteX14" fmla="*/ 8509000 w 9512300"/>
              <a:gd name="connsiteY14" fmla="*/ 215900 h 2806700"/>
              <a:gd name="connsiteX15" fmla="*/ 9512300 w 9512300"/>
              <a:gd name="connsiteY15"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4318000 w 9512300"/>
              <a:gd name="connsiteY5" fmla="*/ 1727200 h 2806700"/>
              <a:gd name="connsiteX6" fmla="*/ 5588000 w 9512300"/>
              <a:gd name="connsiteY6" fmla="*/ 1638300 h 2806700"/>
              <a:gd name="connsiteX7" fmla="*/ 6680200 w 9512300"/>
              <a:gd name="connsiteY7" fmla="*/ 1536700 h 2806700"/>
              <a:gd name="connsiteX8" fmla="*/ 7772400 w 9512300"/>
              <a:gd name="connsiteY8" fmla="*/ 1384300 h 2806700"/>
              <a:gd name="connsiteX9" fmla="*/ 8496300 w 9512300"/>
              <a:gd name="connsiteY9" fmla="*/ 1206500 h 2806700"/>
              <a:gd name="connsiteX10" fmla="*/ 8636000 w 9512300"/>
              <a:gd name="connsiteY10" fmla="*/ 1041400 h 2806700"/>
              <a:gd name="connsiteX11" fmla="*/ 8534400 w 9512300"/>
              <a:gd name="connsiteY11" fmla="*/ 876300 h 2806700"/>
              <a:gd name="connsiteX12" fmla="*/ 8077200 w 9512300"/>
              <a:gd name="connsiteY12" fmla="*/ 609600 h 2806700"/>
              <a:gd name="connsiteX13" fmla="*/ 7886700 w 9512300"/>
              <a:gd name="connsiteY13" fmla="*/ 381000 h 2806700"/>
              <a:gd name="connsiteX14" fmla="*/ 8509000 w 9512300"/>
              <a:gd name="connsiteY14" fmla="*/ 215900 h 2806700"/>
              <a:gd name="connsiteX15" fmla="*/ 9512300 w 9512300"/>
              <a:gd name="connsiteY15"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4318000 w 9512300"/>
              <a:gd name="connsiteY5" fmla="*/ 1727200 h 2806700"/>
              <a:gd name="connsiteX6" fmla="*/ 5588000 w 9512300"/>
              <a:gd name="connsiteY6" fmla="*/ 1638300 h 2806700"/>
              <a:gd name="connsiteX7" fmla="*/ 6680200 w 9512300"/>
              <a:gd name="connsiteY7" fmla="*/ 1536700 h 2806700"/>
              <a:gd name="connsiteX8" fmla="*/ 7772400 w 9512300"/>
              <a:gd name="connsiteY8" fmla="*/ 1384300 h 2806700"/>
              <a:gd name="connsiteX9" fmla="*/ 8496300 w 9512300"/>
              <a:gd name="connsiteY9" fmla="*/ 1206500 h 2806700"/>
              <a:gd name="connsiteX10" fmla="*/ 8636000 w 9512300"/>
              <a:gd name="connsiteY10" fmla="*/ 1041400 h 2806700"/>
              <a:gd name="connsiteX11" fmla="*/ 8534400 w 9512300"/>
              <a:gd name="connsiteY11" fmla="*/ 876300 h 2806700"/>
              <a:gd name="connsiteX12" fmla="*/ 8077200 w 9512300"/>
              <a:gd name="connsiteY12" fmla="*/ 609600 h 2806700"/>
              <a:gd name="connsiteX13" fmla="*/ 7886700 w 9512300"/>
              <a:gd name="connsiteY13" fmla="*/ 381000 h 2806700"/>
              <a:gd name="connsiteX14" fmla="*/ 9512300 w 9512300"/>
              <a:gd name="connsiteY14"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4318000 w 9512300"/>
              <a:gd name="connsiteY5" fmla="*/ 1727200 h 2806700"/>
              <a:gd name="connsiteX6" fmla="*/ 5588000 w 9512300"/>
              <a:gd name="connsiteY6" fmla="*/ 1638300 h 2806700"/>
              <a:gd name="connsiteX7" fmla="*/ 6680200 w 9512300"/>
              <a:gd name="connsiteY7" fmla="*/ 1536700 h 2806700"/>
              <a:gd name="connsiteX8" fmla="*/ 7772400 w 9512300"/>
              <a:gd name="connsiteY8" fmla="*/ 1384300 h 2806700"/>
              <a:gd name="connsiteX9" fmla="*/ 8496300 w 9512300"/>
              <a:gd name="connsiteY9" fmla="*/ 1206500 h 2806700"/>
              <a:gd name="connsiteX10" fmla="*/ 8636000 w 9512300"/>
              <a:gd name="connsiteY10" fmla="*/ 1041400 h 2806700"/>
              <a:gd name="connsiteX11" fmla="*/ 8534400 w 9512300"/>
              <a:gd name="connsiteY11" fmla="*/ 876300 h 2806700"/>
              <a:gd name="connsiteX12" fmla="*/ 8077200 w 9512300"/>
              <a:gd name="connsiteY12" fmla="*/ 609600 h 2806700"/>
              <a:gd name="connsiteX13" fmla="*/ 7905750 w 9512300"/>
              <a:gd name="connsiteY13" fmla="*/ 342900 h 2806700"/>
              <a:gd name="connsiteX14" fmla="*/ 9512300 w 9512300"/>
              <a:gd name="connsiteY14"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4318000 w 9512300"/>
              <a:gd name="connsiteY5" fmla="*/ 1727200 h 2806700"/>
              <a:gd name="connsiteX6" fmla="*/ 5588000 w 9512300"/>
              <a:gd name="connsiteY6" fmla="*/ 1638300 h 2806700"/>
              <a:gd name="connsiteX7" fmla="*/ 6680200 w 9512300"/>
              <a:gd name="connsiteY7" fmla="*/ 1536700 h 2806700"/>
              <a:gd name="connsiteX8" fmla="*/ 7772400 w 9512300"/>
              <a:gd name="connsiteY8" fmla="*/ 1384300 h 2806700"/>
              <a:gd name="connsiteX9" fmla="*/ 8496300 w 9512300"/>
              <a:gd name="connsiteY9" fmla="*/ 1206500 h 2806700"/>
              <a:gd name="connsiteX10" fmla="*/ 8636000 w 9512300"/>
              <a:gd name="connsiteY10" fmla="*/ 1041400 h 2806700"/>
              <a:gd name="connsiteX11" fmla="*/ 8077200 w 9512300"/>
              <a:gd name="connsiteY11" fmla="*/ 609600 h 2806700"/>
              <a:gd name="connsiteX12" fmla="*/ 7905750 w 9512300"/>
              <a:gd name="connsiteY12" fmla="*/ 342900 h 2806700"/>
              <a:gd name="connsiteX13" fmla="*/ 9512300 w 9512300"/>
              <a:gd name="connsiteY13"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4318000 w 9512300"/>
              <a:gd name="connsiteY5" fmla="*/ 1727200 h 2806700"/>
              <a:gd name="connsiteX6" fmla="*/ 5588000 w 9512300"/>
              <a:gd name="connsiteY6" fmla="*/ 1638300 h 2806700"/>
              <a:gd name="connsiteX7" fmla="*/ 6680200 w 9512300"/>
              <a:gd name="connsiteY7" fmla="*/ 1536700 h 2806700"/>
              <a:gd name="connsiteX8" fmla="*/ 7772400 w 9512300"/>
              <a:gd name="connsiteY8" fmla="*/ 1384300 h 2806700"/>
              <a:gd name="connsiteX9" fmla="*/ 8496300 w 9512300"/>
              <a:gd name="connsiteY9" fmla="*/ 1206500 h 2806700"/>
              <a:gd name="connsiteX10" fmla="*/ 8636000 w 9512300"/>
              <a:gd name="connsiteY10" fmla="*/ 1041400 h 2806700"/>
              <a:gd name="connsiteX11" fmla="*/ 7905750 w 9512300"/>
              <a:gd name="connsiteY11" fmla="*/ 342900 h 2806700"/>
              <a:gd name="connsiteX12" fmla="*/ 9512300 w 9512300"/>
              <a:gd name="connsiteY12"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4318000 w 9512300"/>
              <a:gd name="connsiteY5" fmla="*/ 1727200 h 2806700"/>
              <a:gd name="connsiteX6" fmla="*/ 5588000 w 9512300"/>
              <a:gd name="connsiteY6" fmla="*/ 1638300 h 2806700"/>
              <a:gd name="connsiteX7" fmla="*/ 6680200 w 9512300"/>
              <a:gd name="connsiteY7" fmla="*/ 1536700 h 2806700"/>
              <a:gd name="connsiteX8" fmla="*/ 7772400 w 9512300"/>
              <a:gd name="connsiteY8" fmla="*/ 1384300 h 2806700"/>
              <a:gd name="connsiteX9" fmla="*/ 8496300 w 9512300"/>
              <a:gd name="connsiteY9" fmla="*/ 1206500 h 2806700"/>
              <a:gd name="connsiteX10" fmla="*/ 8721725 w 9512300"/>
              <a:gd name="connsiteY10" fmla="*/ 1022350 h 2806700"/>
              <a:gd name="connsiteX11" fmla="*/ 7905750 w 9512300"/>
              <a:gd name="connsiteY11" fmla="*/ 342900 h 2806700"/>
              <a:gd name="connsiteX12" fmla="*/ 9512300 w 9512300"/>
              <a:gd name="connsiteY12"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4318000 w 9512300"/>
              <a:gd name="connsiteY5" fmla="*/ 1727200 h 2806700"/>
              <a:gd name="connsiteX6" fmla="*/ 5588000 w 9512300"/>
              <a:gd name="connsiteY6" fmla="*/ 1638300 h 2806700"/>
              <a:gd name="connsiteX7" fmla="*/ 6680200 w 9512300"/>
              <a:gd name="connsiteY7" fmla="*/ 1536700 h 2806700"/>
              <a:gd name="connsiteX8" fmla="*/ 7772400 w 9512300"/>
              <a:gd name="connsiteY8" fmla="*/ 1384300 h 2806700"/>
              <a:gd name="connsiteX9" fmla="*/ 8496300 w 9512300"/>
              <a:gd name="connsiteY9" fmla="*/ 1206500 h 2806700"/>
              <a:gd name="connsiteX10" fmla="*/ 8721725 w 9512300"/>
              <a:gd name="connsiteY10" fmla="*/ 1022350 h 2806700"/>
              <a:gd name="connsiteX11" fmla="*/ 7858125 w 9512300"/>
              <a:gd name="connsiteY11" fmla="*/ 419100 h 2806700"/>
              <a:gd name="connsiteX12" fmla="*/ 9512300 w 9512300"/>
              <a:gd name="connsiteY12"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4318000 w 9512300"/>
              <a:gd name="connsiteY5" fmla="*/ 1727200 h 2806700"/>
              <a:gd name="connsiteX6" fmla="*/ 5588000 w 9512300"/>
              <a:gd name="connsiteY6" fmla="*/ 1638300 h 2806700"/>
              <a:gd name="connsiteX7" fmla="*/ 6680200 w 9512300"/>
              <a:gd name="connsiteY7" fmla="*/ 1536700 h 2806700"/>
              <a:gd name="connsiteX8" fmla="*/ 7772400 w 9512300"/>
              <a:gd name="connsiteY8" fmla="*/ 1384300 h 2806700"/>
              <a:gd name="connsiteX9" fmla="*/ 8721725 w 9512300"/>
              <a:gd name="connsiteY9" fmla="*/ 1022350 h 2806700"/>
              <a:gd name="connsiteX10" fmla="*/ 7858125 w 9512300"/>
              <a:gd name="connsiteY10" fmla="*/ 419100 h 2806700"/>
              <a:gd name="connsiteX11" fmla="*/ 9512300 w 9512300"/>
              <a:gd name="connsiteY11"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4318000 w 9512300"/>
              <a:gd name="connsiteY5" fmla="*/ 1727200 h 2806700"/>
              <a:gd name="connsiteX6" fmla="*/ 6680200 w 9512300"/>
              <a:gd name="connsiteY6" fmla="*/ 1536700 h 2806700"/>
              <a:gd name="connsiteX7" fmla="*/ 7772400 w 9512300"/>
              <a:gd name="connsiteY7" fmla="*/ 1384300 h 2806700"/>
              <a:gd name="connsiteX8" fmla="*/ 8721725 w 9512300"/>
              <a:gd name="connsiteY8" fmla="*/ 1022350 h 2806700"/>
              <a:gd name="connsiteX9" fmla="*/ 7858125 w 9512300"/>
              <a:gd name="connsiteY9" fmla="*/ 419100 h 2806700"/>
              <a:gd name="connsiteX10" fmla="*/ 9512300 w 9512300"/>
              <a:gd name="connsiteY10"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4318000 w 9512300"/>
              <a:gd name="connsiteY5" fmla="*/ 1727200 h 2806700"/>
              <a:gd name="connsiteX6" fmla="*/ 7772400 w 9512300"/>
              <a:gd name="connsiteY6" fmla="*/ 1384300 h 2806700"/>
              <a:gd name="connsiteX7" fmla="*/ 8721725 w 9512300"/>
              <a:gd name="connsiteY7" fmla="*/ 1022350 h 2806700"/>
              <a:gd name="connsiteX8" fmla="*/ 7858125 w 9512300"/>
              <a:gd name="connsiteY8" fmla="*/ 419100 h 2806700"/>
              <a:gd name="connsiteX9" fmla="*/ 9512300 w 9512300"/>
              <a:gd name="connsiteY9"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4318000 w 9512300"/>
              <a:gd name="connsiteY5" fmla="*/ 1727200 h 2806700"/>
              <a:gd name="connsiteX6" fmla="*/ 8721725 w 9512300"/>
              <a:gd name="connsiteY6" fmla="*/ 1022350 h 2806700"/>
              <a:gd name="connsiteX7" fmla="*/ 7858125 w 9512300"/>
              <a:gd name="connsiteY7" fmla="*/ 419100 h 2806700"/>
              <a:gd name="connsiteX8" fmla="*/ 9512300 w 9512300"/>
              <a:gd name="connsiteY8"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6804025 w 9512300"/>
              <a:gd name="connsiteY5" fmla="*/ 1565275 h 2806700"/>
              <a:gd name="connsiteX6" fmla="*/ 8721725 w 9512300"/>
              <a:gd name="connsiteY6" fmla="*/ 1022350 h 2806700"/>
              <a:gd name="connsiteX7" fmla="*/ 7858125 w 9512300"/>
              <a:gd name="connsiteY7" fmla="*/ 419100 h 2806700"/>
              <a:gd name="connsiteX8" fmla="*/ 9512300 w 9512300"/>
              <a:gd name="connsiteY8"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6804025 w 9512300"/>
              <a:gd name="connsiteY5" fmla="*/ 1565275 h 2806700"/>
              <a:gd name="connsiteX6" fmla="*/ 8721725 w 9512300"/>
              <a:gd name="connsiteY6" fmla="*/ 1022350 h 2806700"/>
              <a:gd name="connsiteX7" fmla="*/ 7858125 w 9512300"/>
              <a:gd name="connsiteY7" fmla="*/ 419100 h 2806700"/>
              <a:gd name="connsiteX8" fmla="*/ 9512300 w 9512300"/>
              <a:gd name="connsiteY8"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6746875 w 9512300"/>
              <a:gd name="connsiteY5" fmla="*/ 1517650 h 2806700"/>
              <a:gd name="connsiteX6" fmla="*/ 8721725 w 9512300"/>
              <a:gd name="connsiteY6" fmla="*/ 1022350 h 2806700"/>
              <a:gd name="connsiteX7" fmla="*/ 7858125 w 9512300"/>
              <a:gd name="connsiteY7" fmla="*/ 419100 h 2806700"/>
              <a:gd name="connsiteX8" fmla="*/ 9512300 w 9512300"/>
              <a:gd name="connsiteY8" fmla="*/ 0 h 2806700"/>
              <a:gd name="connsiteX0" fmla="*/ 0 w 9512300"/>
              <a:gd name="connsiteY0" fmla="*/ 2806700 h 2806700"/>
              <a:gd name="connsiteX1" fmla="*/ 596900 w 9512300"/>
              <a:gd name="connsiteY1" fmla="*/ 2425700 h 2806700"/>
              <a:gd name="connsiteX2" fmla="*/ 1257300 w 9512300"/>
              <a:gd name="connsiteY2" fmla="*/ 2159000 h 2806700"/>
              <a:gd name="connsiteX3" fmla="*/ 1968500 w 9512300"/>
              <a:gd name="connsiteY3" fmla="*/ 1943100 h 2806700"/>
              <a:gd name="connsiteX4" fmla="*/ 2882900 w 9512300"/>
              <a:gd name="connsiteY4" fmla="*/ 1816100 h 2806700"/>
              <a:gd name="connsiteX5" fmla="*/ 6746875 w 9512300"/>
              <a:gd name="connsiteY5" fmla="*/ 1517650 h 2806700"/>
              <a:gd name="connsiteX6" fmla="*/ 8721725 w 9512300"/>
              <a:gd name="connsiteY6" fmla="*/ 1022350 h 2806700"/>
              <a:gd name="connsiteX7" fmla="*/ 7858125 w 9512300"/>
              <a:gd name="connsiteY7" fmla="*/ 419100 h 2806700"/>
              <a:gd name="connsiteX8" fmla="*/ 9512300 w 9512300"/>
              <a:gd name="connsiteY8" fmla="*/ 0 h 2806700"/>
              <a:gd name="connsiteX0" fmla="*/ 0 w 9512300"/>
              <a:gd name="connsiteY0" fmla="*/ 2806700 h 2806700"/>
              <a:gd name="connsiteX1" fmla="*/ 596900 w 9512300"/>
              <a:gd name="connsiteY1" fmla="*/ 2425700 h 2806700"/>
              <a:gd name="connsiteX2" fmla="*/ 1238250 w 9512300"/>
              <a:gd name="connsiteY2" fmla="*/ 2149475 h 2806700"/>
              <a:gd name="connsiteX3" fmla="*/ 1968500 w 9512300"/>
              <a:gd name="connsiteY3" fmla="*/ 1943100 h 2806700"/>
              <a:gd name="connsiteX4" fmla="*/ 2882900 w 9512300"/>
              <a:gd name="connsiteY4" fmla="*/ 1816100 h 2806700"/>
              <a:gd name="connsiteX5" fmla="*/ 6746875 w 9512300"/>
              <a:gd name="connsiteY5" fmla="*/ 1517650 h 2806700"/>
              <a:gd name="connsiteX6" fmla="*/ 8721725 w 9512300"/>
              <a:gd name="connsiteY6" fmla="*/ 1022350 h 2806700"/>
              <a:gd name="connsiteX7" fmla="*/ 7858125 w 9512300"/>
              <a:gd name="connsiteY7" fmla="*/ 419100 h 2806700"/>
              <a:gd name="connsiteX8" fmla="*/ 9512300 w 9512300"/>
              <a:gd name="connsiteY8" fmla="*/ 0 h 2806700"/>
              <a:gd name="connsiteX0" fmla="*/ 0 w 9512300"/>
              <a:gd name="connsiteY0" fmla="*/ 2806700 h 2806700"/>
              <a:gd name="connsiteX1" fmla="*/ 596900 w 9512300"/>
              <a:gd name="connsiteY1" fmla="*/ 2425700 h 2806700"/>
              <a:gd name="connsiteX2" fmla="*/ 1238250 w 9512300"/>
              <a:gd name="connsiteY2" fmla="*/ 2149475 h 2806700"/>
              <a:gd name="connsiteX3" fmla="*/ 1968500 w 9512300"/>
              <a:gd name="connsiteY3" fmla="*/ 1943100 h 2806700"/>
              <a:gd name="connsiteX4" fmla="*/ 2882900 w 9512300"/>
              <a:gd name="connsiteY4" fmla="*/ 1816100 h 2806700"/>
              <a:gd name="connsiteX5" fmla="*/ 6746875 w 9512300"/>
              <a:gd name="connsiteY5" fmla="*/ 1517650 h 2806700"/>
              <a:gd name="connsiteX6" fmla="*/ 8721725 w 9512300"/>
              <a:gd name="connsiteY6" fmla="*/ 1022350 h 2806700"/>
              <a:gd name="connsiteX7" fmla="*/ 7858125 w 9512300"/>
              <a:gd name="connsiteY7" fmla="*/ 419100 h 2806700"/>
              <a:gd name="connsiteX8" fmla="*/ 9512300 w 9512300"/>
              <a:gd name="connsiteY8" fmla="*/ 0 h 2806700"/>
              <a:gd name="connsiteX0" fmla="*/ 0 w 9512300"/>
              <a:gd name="connsiteY0" fmla="*/ 2749550 h 2749550"/>
              <a:gd name="connsiteX1" fmla="*/ 596900 w 9512300"/>
              <a:gd name="connsiteY1" fmla="*/ 2368550 h 2749550"/>
              <a:gd name="connsiteX2" fmla="*/ 1238250 w 9512300"/>
              <a:gd name="connsiteY2" fmla="*/ 2092325 h 2749550"/>
              <a:gd name="connsiteX3" fmla="*/ 1968500 w 9512300"/>
              <a:gd name="connsiteY3" fmla="*/ 1885950 h 2749550"/>
              <a:gd name="connsiteX4" fmla="*/ 2882900 w 9512300"/>
              <a:gd name="connsiteY4" fmla="*/ 1758950 h 2749550"/>
              <a:gd name="connsiteX5" fmla="*/ 6746875 w 9512300"/>
              <a:gd name="connsiteY5" fmla="*/ 1460500 h 2749550"/>
              <a:gd name="connsiteX6" fmla="*/ 8721725 w 9512300"/>
              <a:gd name="connsiteY6" fmla="*/ 965200 h 2749550"/>
              <a:gd name="connsiteX7" fmla="*/ 7858125 w 9512300"/>
              <a:gd name="connsiteY7" fmla="*/ 361950 h 2749550"/>
              <a:gd name="connsiteX8" fmla="*/ 9512300 w 9512300"/>
              <a:gd name="connsiteY8" fmla="*/ 0 h 2749550"/>
              <a:gd name="connsiteX0" fmla="*/ 0 w 9512300"/>
              <a:gd name="connsiteY0" fmla="*/ 2749550 h 2749550"/>
              <a:gd name="connsiteX1" fmla="*/ 596900 w 9512300"/>
              <a:gd name="connsiteY1" fmla="*/ 2368550 h 2749550"/>
              <a:gd name="connsiteX2" fmla="*/ 1238250 w 9512300"/>
              <a:gd name="connsiteY2" fmla="*/ 2092325 h 2749550"/>
              <a:gd name="connsiteX3" fmla="*/ 1968500 w 9512300"/>
              <a:gd name="connsiteY3" fmla="*/ 1885950 h 2749550"/>
              <a:gd name="connsiteX4" fmla="*/ 2882900 w 9512300"/>
              <a:gd name="connsiteY4" fmla="*/ 1758950 h 2749550"/>
              <a:gd name="connsiteX5" fmla="*/ 6746875 w 9512300"/>
              <a:gd name="connsiteY5" fmla="*/ 1460500 h 2749550"/>
              <a:gd name="connsiteX6" fmla="*/ 8721725 w 9512300"/>
              <a:gd name="connsiteY6" fmla="*/ 965200 h 2749550"/>
              <a:gd name="connsiteX7" fmla="*/ 7858125 w 9512300"/>
              <a:gd name="connsiteY7" fmla="*/ 361950 h 2749550"/>
              <a:gd name="connsiteX8" fmla="*/ 9512300 w 9512300"/>
              <a:gd name="connsiteY8" fmla="*/ 0 h 274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12300" h="2749550">
                <a:moveTo>
                  <a:pt x="0" y="2749550"/>
                </a:moveTo>
                <a:cubicBezTo>
                  <a:pt x="193675" y="2613025"/>
                  <a:pt x="390525" y="2478087"/>
                  <a:pt x="596900" y="2368550"/>
                </a:cubicBezTo>
                <a:cubicBezTo>
                  <a:pt x="803275" y="2259013"/>
                  <a:pt x="1009650" y="2172758"/>
                  <a:pt x="1238250" y="2092325"/>
                </a:cubicBezTo>
                <a:cubicBezTo>
                  <a:pt x="1466850" y="2011892"/>
                  <a:pt x="1570567" y="1951038"/>
                  <a:pt x="1968500" y="1885950"/>
                </a:cubicBezTo>
                <a:cubicBezTo>
                  <a:pt x="2366433" y="1820862"/>
                  <a:pt x="2086504" y="1829858"/>
                  <a:pt x="2882900" y="1758950"/>
                </a:cubicBezTo>
                <a:cubicBezTo>
                  <a:pt x="3679296" y="1688042"/>
                  <a:pt x="6746875" y="1460500"/>
                  <a:pt x="6746875" y="1460500"/>
                </a:cubicBezTo>
                <a:cubicBezTo>
                  <a:pt x="7871883" y="1317625"/>
                  <a:pt x="8536517" y="1148292"/>
                  <a:pt x="8721725" y="965200"/>
                </a:cubicBezTo>
                <a:cubicBezTo>
                  <a:pt x="8906933" y="782108"/>
                  <a:pt x="7726362" y="522817"/>
                  <a:pt x="7858125" y="361950"/>
                </a:cubicBezTo>
                <a:cubicBezTo>
                  <a:pt x="7989888" y="201083"/>
                  <a:pt x="8221133" y="127000"/>
                  <a:pt x="9512300" y="0"/>
                </a:cubicBezTo>
              </a:path>
            </a:pathLst>
          </a:custGeom>
          <a:noFill/>
          <a:ln w="19050" cap="flat" cmpd="sng" algn="ctr">
            <a:solidFill>
              <a:schemeClr val="bg1"/>
            </a:solidFill>
            <a:prstDash val="dash"/>
            <a:miter lim="800000"/>
          </a:ln>
          <a:effectLst/>
        </p:spPr>
        <p:txBody>
          <a:bodyPr rtlCol="0" anchor="ctr"/>
          <a:lstStyle/>
          <a:p>
            <a:pPr marL="0" marR="0" lvl="0" indent="0" algn="ctr" defTabSz="849190" eaLnBrk="1" fontAlgn="auto" latinLnBrk="0" hangingPunct="1">
              <a:lnSpc>
                <a:spcPct val="100000"/>
              </a:lnSpc>
              <a:spcBef>
                <a:spcPts val="0"/>
              </a:spcBef>
              <a:spcAft>
                <a:spcPts val="0"/>
              </a:spcAft>
              <a:buClrTx/>
              <a:buSzTx/>
              <a:buFontTx/>
              <a:buNone/>
              <a:tabLst/>
              <a:defRPr/>
            </a:pPr>
            <a:endParaRPr kumimoji="0" lang="en-IN" sz="1710" b="0" i="0" u="none" strike="noStrike" kern="0" cap="none" spc="0" normalizeH="0" baseline="0" noProof="0" dirty="0">
              <a:ln>
                <a:noFill/>
              </a:ln>
              <a:solidFill>
                <a:srgbClr val="FFFFFF"/>
              </a:solidFill>
              <a:effectLst/>
              <a:uLnTx/>
              <a:uFillTx/>
            </a:endParaRPr>
          </a:p>
        </p:txBody>
      </p:sp>
      <p:cxnSp>
        <p:nvCxnSpPr>
          <p:cNvPr id="119" name="Straight Connector 118">
            <a:extLst>
              <a:ext uri="{FF2B5EF4-FFF2-40B4-BE49-F238E27FC236}">
                <a16:creationId xmlns:a16="http://schemas.microsoft.com/office/drawing/2014/main" id="{F97D92B6-BFB8-4D57-8A0F-9C429095FFF3}"/>
              </a:ext>
            </a:extLst>
          </p:cNvPr>
          <p:cNvCxnSpPr>
            <a:cxnSpLocks/>
            <a:endCxn id="141" idx="0"/>
          </p:cNvCxnSpPr>
          <p:nvPr/>
        </p:nvCxnSpPr>
        <p:spPr bwMode="gray">
          <a:xfrm flipH="1">
            <a:off x="1272868" y="3056403"/>
            <a:ext cx="2818" cy="830670"/>
          </a:xfrm>
          <a:prstGeom prst="line">
            <a:avLst/>
          </a:prstGeom>
          <a:noFill/>
          <a:ln w="9525" cap="flat" cmpd="sng" algn="ctr">
            <a:solidFill>
              <a:srgbClr val="747480"/>
            </a:solidFill>
            <a:prstDash val="solid"/>
            <a:tailEnd type="oval"/>
          </a:ln>
          <a:effectLst/>
        </p:spPr>
      </p:cxnSp>
      <p:cxnSp>
        <p:nvCxnSpPr>
          <p:cNvPr id="120" name="Straight Connector 119">
            <a:extLst>
              <a:ext uri="{FF2B5EF4-FFF2-40B4-BE49-F238E27FC236}">
                <a16:creationId xmlns:a16="http://schemas.microsoft.com/office/drawing/2014/main" id="{F98D0EC5-FFDD-445F-9CE0-DD43F04C41EA}"/>
              </a:ext>
            </a:extLst>
          </p:cNvPr>
          <p:cNvCxnSpPr>
            <a:cxnSpLocks/>
            <a:stCxn id="132" idx="2"/>
            <a:endCxn id="143" idx="0"/>
          </p:cNvCxnSpPr>
          <p:nvPr/>
        </p:nvCxnSpPr>
        <p:spPr bwMode="gray">
          <a:xfrm>
            <a:off x="4467951" y="2162439"/>
            <a:ext cx="1" cy="1244799"/>
          </a:xfrm>
          <a:prstGeom prst="line">
            <a:avLst/>
          </a:prstGeom>
          <a:noFill/>
          <a:ln w="9525" cap="flat" cmpd="sng" algn="ctr">
            <a:solidFill>
              <a:srgbClr val="747480"/>
            </a:solidFill>
            <a:prstDash val="solid"/>
            <a:tailEnd type="oval"/>
          </a:ln>
          <a:effectLst/>
        </p:spPr>
      </p:cxnSp>
      <p:cxnSp>
        <p:nvCxnSpPr>
          <p:cNvPr id="121" name="Straight Connector 120">
            <a:extLst>
              <a:ext uri="{FF2B5EF4-FFF2-40B4-BE49-F238E27FC236}">
                <a16:creationId xmlns:a16="http://schemas.microsoft.com/office/drawing/2014/main" id="{B38EA209-A2B0-4E46-8D3C-2A52A4362A60}"/>
              </a:ext>
            </a:extLst>
          </p:cNvPr>
          <p:cNvCxnSpPr/>
          <p:nvPr/>
        </p:nvCxnSpPr>
        <p:spPr bwMode="gray">
          <a:xfrm>
            <a:off x="7923721" y="2592722"/>
            <a:ext cx="0" cy="670373"/>
          </a:xfrm>
          <a:prstGeom prst="line">
            <a:avLst/>
          </a:prstGeom>
          <a:noFill/>
          <a:ln w="9525" cap="flat" cmpd="sng" algn="ctr">
            <a:solidFill>
              <a:srgbClr val="747480"/>
            </a:solidFill>
            <a:prstDash val="solid"/>
            <a:tailEnd type="oval"/>
          </a:ln>
          <a:effectLst/>
        </p:spPr>
      </p:cxnSp>
      <p:sp>
        <p:nvSpPr>
          <p:cNvPr id="122" name="Rectangle 113">
            <a:extLst>
              <a:ext uri="{FF2B5EF4-FFF2-40B4-BE49-F238E27FC236}">
                <a16:creationId xmlns:a16="http://schemas.microsoft.com/office/drawing/2014/main" id="{9AA4D067-D143-43E8-9697-BBF8F7179585}"/>
              </a:ext>
            </a:extLst>
          </p:cNvPr>
          <p:cNvSpPr>
            <a:spLocks noChangeAspect="1"/>
          </p:cNvSpPr>
          <p:nvPr/>
        </p:nvSpPr>
        <p:spPr bwMode="gray">
          <a:xfrm>
            <a:off x="6840509" y="4131391"/>
            <a:ext cx="331765" cy="356078"/>
          </a:xfrm>
          <a:custGeom>
            <a:avLst/>
            <a:gdLst>
              <a:gd name="connsiteX0" fmla="*/ 0 w 329557"/>
              <a:gd name="connsiteY0" fmla="*/ 0 h 320545"/>
              <a:gd name="connsiteX1" fmla="*/ 329557 w 329557"/>
              <a:gd name="connsiteY1" fmla="*/ 0 h 320545"/>
              <a:gd name="connsiteX2" fmla="*/ 329557 w 329557"/>
              <a:gd name="connsiteY2" fmla="*/ 320545 h 320545"/>
              <a:gd name="connsiteX3" fmla="*/ 0 w 329557"/>
              <a:gd name="connsiteY3" fmla="*/ 320545 h 320545"/>
              <a:gd name="connsiteX4" fmla="*/ 0 w 329557"/>
              <a:gd name="connsiteY4" fmla="*/ 0 h 320545"/>
              <a:gd name="connsiteX0" fmla="*/ 2381 w 331938"/>
              <a:gd name="connsiteY0" fmla="*/ 0 h 356263"/>
              <a:gd name="connsiteX1" fmla="*/ 331938 w 331938"/>
              <a:gd name="connsiteY1" fmla="*/ 0 h 356263"/>
              <a:gd name="connsiteX2" fmla="*/ 331938 w 331938"/>
              <a:gd name="connsiteY2" fmla="*/ 320545 h 356263"/>
              <a:gd name="connsiteX3" fmla="*/ 0 w 331938"/>
              <a:gd name="connsiteY3" fmla="*/ 356263 h 356263"/>
              <a:gd name="connsiteX4" fmla="*/ 2381 w 331938"/>
              <a:gd name="connsiteY4" fmla="*/ 0 h 35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38" h="356263">
                <a:moveTo>
                  <a:pt x="2381" y="0"/>
                </a:moveTo>
                <a:lnTo>
                  <a:pt x="331938" y="0"/>
                </a:lnTo>
                <a:lnTo>
                  <a:pt x="331938" y="320545"/>
                </a:lnTo>
                <a:lnTo>
                  <a:pt x="0" y="356263"/>
                </a:lnTo>
                <a:cubicBezTo>
                  <a:pt x="794" y="237509"/>
                  <a:pt x="1587" y="118754"/>
                  <a:pt x="2381" y="0"/>
                </a:cubicBezTo>
                <a:close/>
              </a:path>
            </a:pathLst>
          </a:custGeom>
          <a:solidFill>
            <a:srgbClr val="2E2E38">
              <a:lumMod val="40000"/>
              <a:lumOff val="60000"/>
            </a:srgbClr>
          </a:solidFill>
          <a:ln w="9525" cap="flat" cmpd="sng" algn="ctr">
            <a:noFill/>
            <a:prstDash val="solid"/>
          </a:ln>
          <a:effectLst/>
        </p:spPr>
        <p:txBody>
          <a:bodyPr lIns="58611" tIns="58611" rIns="58611" bIns="58611" rtlCol="0" anchor="ctr"/>
          <a:lstStyle/>
          <a:p>
            <a:pPr marL="0" marR="0" lvl="0" indent="0" algn="ctr" defTabSz="849190" eaLnBrk="1" fontAlgn="auto" latinLnBrk="0" hangingPunct="1">
              <a:lnSpc>
                <a:spcPct val="100000"/>
              </a:lnSpc>
              <a:spcBef>
                <a:spcPts val="0"/>
              </a:spcBef>
              <a:spcAft>
                <a:spcPts val="0"/>
              </a:spcAft>
              <a:buClrTx/>
              <a:buSzTx/>
              <a:buFontTx/>
              <a:buNone/>
              <a:tabLst/>
              <a:defRPr/>
            </a:pPr>
            <a:endParaRPr kumimoji="0" lang="en-IN" sz="814" b="1" i="0" u="none" strike="noStrike" kern="0" cap="none" spc="0" normalizeH="0" baseline="0" noProof="0" dirty="0">
              <a:ln>
                <a:noFill/>
              </a:ln>
              <a:solidFill>
                <a:srgbClr val="FFFFFF"/>
              </a:solidFill>
              <a:effectLst/>
              <a:uLnTx/>
              <a:uFillTx/>
            </a:endParaRPr>
          </a:p>
        </p:txBody>
      </p:sp>
      <p:sp>
        <p:nvSpPr>
          <p:cNvPr id="123" name="Freeform 109">
            <a:extLst>
              <a:ext uri="{FF2B5EF4-FFF2-40B4-BE49-F238E27FC236}">
                <a16:creationId xmlns:a16="http://schemas.microsoft.com/office/drawing/2014/main" id="{093E64C9-8C4C-472A-A2A4-9E696010432A}"/>
              </a:ext>
            </a:extLst>
          </p:cNvPr>
          <p:cNvSpPr>
            <a:spLocks noChangeAspect="1"/>
          </p:cNvSpPr>
          <p:nvPr/>
        </p:nvSpPr>
        <p:spPr bwMode="gray">
          <a:xfrm>
            <a:off x="6842889" y="3917488"/>
            <a:ext cx="329387" cy="214817"/>
          </a:xfrm>
          <a:custGeom>
            <a:avLst/>
            <a:gdLst>
              <a:gd name="connsiteX0" fmla="*/ 360040 w 720080"/>
              <a:gd name="connsiteY0" fmla="*/ 0 h 786208"/>
              <a:gd name="connsiteX1" fmla="*/ 712765 w 720080"/>
              <a:gd name="connsiteY1" fmla="*/ 287479 h 786208"/>
              <a:gd name="connsiteX2" fmla="*/ 716993 w 720080"/>
              <a:gd name="connsiteY2" fmla="*/ 329418 h 786208"/>
              <a:gd name="connsiteX3" fmla="*/ 720080 w 720080"/>
              <a:gd name="connsiteY3" fmla="*/ 329418 h 786208"/>
              <a:gd name="connsiteX4" fmla="*/ 720080 w 720080"/>
              <a:gd name="connsiteY4" fmla="*/ 360040 h 786208"/>
              <a:gd name="connsiteX5" fmla="*/ 720080 w 720080"/>
              <a:gd name="connsiteY5" fmla="*/ 786208 h 786208"/>
              <a:gd name="connsiteX6" fmla="*/ 0 w 720080"/>
              <a:gd name="connsiteY6" fmla="*/ 786208 h 786208"/>
              <a:gd name="connsiteX7" fmla="*/ 0 w 720080"/>
              <a:gd name="connsiteY7" fmla="*/ 360040 h 786208"/>
              <a:gd name="connsiteX8" fmla="*/ 0 w 720080"/>
              <a:gd name="connsiteY8" fmla="*/ 329418 h 786208"/>
              <a:gd name="connsiteX9" fmla="*/ 3087 w 720080"/>
              <a:gd name="connsiteY9" fmla="*/ 329418 h 786208"/>
              <a:gd name="connsiteX10" fmla="*/ 7315 w 720080"/>
              <a:gd name="connsiteY10" fmla="*/ 287479 h 786208"/>
              <a:gd name="connsiteX11" fmla="*/ 360040 w 720080"/>
              <a:gd name="connsiteY11" fmla="*/ 0 h 78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080" h="786208">
                <a:moveTo>
                  <a:pt x="360040" y="0"/>
                </a:moveTo>
                <a:cubicBezTo>
                  <a:pt x="534029" y="0"/>
                  <a:pt x="679193" y="123415"/>
                  <a:pt x="712765" y="287479"/>
                </a:cubicBezTo>
                <a:lnTo>
                  <a:pt x="716993" y="329418"/>
                </a:lnTo>
                <a:lnTo>
                  <a:pt x="720080" y="329418"/>
                </a:lnTo>
                <a:lnTo>
                  <a:pt x="720080" y="360040"/>
                </a:lnTo>
                <a:lnTo>
                  <a:pt x="720080" y="786208"/>
                </a:lnTo>
                <a:lnTo>
                  <a:pt x="0" y="786208"/>
                </a:lnTo>
                <a:lnTo>
                  <a:pt x="0" y="360040"/>
                </a:lnTo>
                <a:lnTo>
                  <a:pt x="0" y="329418"/>
                </a:lnTo>
                <a:lnTo>
                  <a:pt x="3087" y="329418"/>
                </a:lnTo>
                <a:lnTo>
                  <a:pt x="7315" y="287479"/>
                </a:lnTo>
                <a:cubicBezTo>
                  <a:pt x="40887" y="123415"/>
                  <a:pt x="186051" y="0"/>
                  <a:pt x="360040" y="0"/>
                </a:cubicBezTo>
                <a:close/>
              </a:path>
            </a:pathLst>
          </a:custGeom>
          <a:solidFill>
            <a:srgbClr val="FFE600"/>
          </a:solidFill>
          <a:ln w="9525" cap="flat" cmpd="sng" algn="ctr">
            <a:noFill/>
            <a:prstDash val="solid"/>
          </a:ln>
          <a:effectLst/>
        </p:spPr>
        <p:txBody>
          <a:bodyPr lIns="58611" tIns="58611" rIns="58611" bIns="58611" rtlCol="0" anchor="ctr"/>
          <a:lstStyle/>
          <a:p>
            <a:pPr marL="0" marR="0" lvl="0" indent="0" algn="ctr" defTabSz="849190" eaLnBrk="1" fontAlgn="auto" latinLnBrk="0" hangingPunct="1">
              <a:lnSpc>
                <a:spcPct val="100000"/>
              </a:lnSpc>
              <a:spcBef>
                <a:spcPts val="0"/>
              </a:spcBef>
              <a:spcAft>
                <a:spcPts val="0"/>
              </a:spcAft>
              <a:buClrTx/>
              <a:buSzTx/>
              <a:buFontTx/>
              <a:buNone/>
              <a:tabLst/>
              <a:defRPr/>
            </a:pPr>
            <a:endParaRPr kumimoji="0" lang="en-IN" sz="814" b="1" i="0" u="none" strike="noStrike" kern="0" cap="none" spc="0" normalizeH="0" baseline="0" noProof="0" dirty="0">
              <a:ln>
                <a:noFill/>
              </a:ln>
              <a:solidFill>
                <a:prstClr val="black"/>
              </a:solidFill>
              <a:effectLst/>
              <a:uLnTx/>
              <a:uFillTx/>
            </a:endParaRPr>
          </a:p>
        </p:txBody>
      </p:sp>
      <p:cxnSp>
        <p:nvCxnSpPr>
          <p:cNvPr id="124" name="Straight Connector 123">
            <a:extLst>
              <a:ext uri="{FF2B5EF4-FFF2-40B4-BE49-F238E27FC236}">
                <a16:creationId xmlns:a16="http://schemas.microsoft.com/office/drawing/2014/main" id="{88219952-4914-49CF-94A1-CF1A626914AA}"/>
              </a:ext>
            </a:extLst>
          </p:cNvPr>
          <p:cNvCxnSpPr/>
          <p:nvPr/>
        </p:nvCxnSpPr>
        <p:spPr bwMode="gray">
          <a:xfrm flipV="1">
            <a:off x="7000777" y="4452877"/>
            <a:ext cx="0" cy="413957"/>
          </a:xfrm>
          <a:prstGeom prst="line">
            <a:avLst/>
          </a:prstGeom>
          <a:noFill/>
          <a:ln w="9525" cap="flat" cmpd="sng" algn="ctr">
            <a:solidFill>
              <a:srgbClr val="747480"/>
            </a:solidFill>
            <a:prstDash val="solid"/>
            <a:tailEnd type="oval"/>
          </a:ln>
          <a:effectLst/>
        </p:spPr>
      </p:cxnSp>
      <p:sp>
        <p:nvSpPr>
          <p:cNvPr id="125" name="TextBox 124">
            <a:extLst>
              <a:ext uri="{FF2B5EF4-FFF2-40B4-BE49-F238E27FC236}">
                <a16:creationId xmlns:a16="http://schemas.microsoft.com/office/drawing/2014/main" id="{78B100F7-F16B-472B-803A-7C9AF0D075D7}"/>
              </a:ext>
            </a:extLst>
          </p:cNvPr>
          <p:cNvSpPr txBox="1"/>
          <p:nvPr/>
        </p:nvSpPr>
        <p:spPr>
          <a:xfrm>
            <a:off x="6971373" y="3951007"/>
            <a:ext cx="181162" cy="173875"/>
          </a:xfrm>
          <a:prstGeom prst="rect">
            <a:avLst/>
          </a:prstGeom>
          <a:noFill/>
        </p:spPr>
        <p:txBody>
          <a:bodyPr wrap="square" lIns="0" tIns="29774" rIns="0" bIns="0" rtlCol="0">
            <a:spAutoFit/>
          </a:bodyPr>
          <a:lstStyle/>
          <a:p>
            <a:pPr marL="0" marR="0" lvl="0" indent="0" defTabSz="913943" eaLnBrk="1" fontAlgn="auto" latinLnBrk="0" hangingPunct="1">
              <a:lnSpc>
                <a:spcPct val="85000"/>
              </a:lnSpc>
              <a:spcBef>
                <a:spcPts val="0"/>
              </a:spcBef>
              <a:spcAft>
                <a:spcPts val="488"/>
              </a:spcAft>
              <a:buClr>
                <a:srgbClr val="C0504D"/>
              </a:buClr>
              <a:buSzPct val="70000"/>
              <a:buFontTx/>
              <a:buNone/>
              <a:tabLst/>
              <a:defRPr/>
            </a:pPr>
            <a:r>
              <a:rPr kumimoji="0" lang="en-AU" sz="1099" b="1" i="0" u="none" strike="noStrike" kern="0" cap="none" spc="0" normalizeH="0" baseline="0" noProof="0" dirty="0">
                <a:ln>
                  <a:noFill/>
                </a:ln>
                <a:solidFill>
                  <a:prstClr val="black"/>
                </a:solidFill>
                <a:effectLst/>
                <a:uLnTx/>
                <a:uFillTx/>
                <a:latin typeface="EYInterstate" panose="02000503020000020004" pitchFamily="2" charset="0"/>
              </a:rPr>
              <a:t>4</a:t>
            </a:r>
          </a:p>
        </p:txBody>
      </p:sp>
      <p:sp>
        <p:nvSpPr>
          <p:cNvPr id="126" name="TextBox 125">
            <a:extLst>
              <a:ext uri="{FF2B5EF4-FFF2-40B4-BE49-F238E27FC236}">
                <a16:creationId xmlns:a16="http://schemas.microsoft.com/office/drawing/2014/main" id="{41998BAD-1502-40CF-87EE-5A9E49CE373C}"/>
              </a:ext>
            </a:extLst>
          </p:cNvPr>
          <p:cNvSpPr txBox="1"/>
          <p:nvPr/>
        </p:nvSpPr>
        <p:spPr>
          <a:xfrm>
            <a:off x="4436524" y="3459318"/>
            <a:ext cx="181162" cy="173875"/>
          </a:xfrm>
          <a:prstGeom prst="rect">
            <a:avLst/>
          </a:prstGeom>
          <a:noFill/>
        </p:spPr>
        <p:txBody>
          <a:bodyPr wrap="square" lIns="0" tIns="29774" rIns="0" bIns="0" rtlCol="0">
            <a:spAutoFit/>
          </a:bodyPr>
          <a:lstStyle/>
          <a:p>
            <a:pPr marL="0" marR="0" lvl="0" indent="0" defTabSz="913943" eaLnBrk="1" fontAlgn="auto" latinLnBrk="0" hangingPunct="1">
              <a:lnSpc>
                <a:spcPct val="85000"/>
              </a:lnSpc>
              <a:spcBef>
                <a:spcPts val="0"/>
              </a:spcBef>
              <a:spcAft>
                <a:spcPts val="488"/>
              </a:spcAft>
              <a:buClr>
                <a:srgbClr val="C0504D"/>
              </a:buClr>
              <a:buSzPct val="70000"/>
              <a:buFontTx/>
              <a:buNone/>
              <a:tabLst/>
              <a:defRPr/>
            </a:pPr>
            <a:r>
              <a:rPr kumimoji="0" lang="en-AU" sz="1099" b="1" i="0" u="none" strike="noStrike" kern="0" cap="none" spc="0" normalizeH="0" baseline="0" noProof="0" dirty="0">
                <a:ln>
                  <a:noFill/>
                </a:ln>
                <a:solidFill>
                  <a:srgbClr val="2E2E38"/>
                </a:solidFill>
                <a:effectLst/>
                <a:uLnTx/>
                <a:uFillTx/>
                <a:latin typeface="EYInterstate" panose="02000503020000020004" pitchFamily="2" charset="0"/>
              </a:rPr>
              <a:t>3</a:t>
            </a:r>
          </a:p>
        </p:txBody>
      </p:sp>
      <p:sp>
        <p:nvSpPr>
          <p:cNvPr id="127" name="TextBox 126">
            <a:extLst>
              <a:ext uri="{FF2B5EF4-FFF2-40B4-BE49-F238E27FC236}">
                <a16:creationId xmlns:a16="http://schemas.microsoft.com/office/drawing/2014/main" id="{D0CD0C3D-B2AC-497B-AD29-F74743ED9CCC}"/>
              </a:ext>
            </a:extLst>
          </p:cNvPr>
          <p:cNvSpPr txBox="1"/>
          <p:nvPr/>
        </p:nvSpPr>
        <p:spPr>
          <a:xfrm>
            <a:off x="7888785" y="3301049"/>
            <a:ext cx="181162" cy="173875"/>
          </a:xfrm>
          <a:prstGeom prst="rect">
            <a:avLst/>
          </a:prstGeom>
          <a:noFill/>
        </p:spPr>
        <p:txBody>
          <a:bodyPr wrap="square" lIns="0" tIns="29774" rIns="0" bIns="0" rtlCol="0">
            <a:spAutoFit/>
          </a:bodyPr>
          <a:lstStyle/>
          <a:p>
            <a:pPr marL="0" marR="0" lvl="0" indent="0" defTabSz="913943" eaLnBrk="1" fontAlgn="auto" latinLnBrk="0" hangingPunct="1">
              <a:lnSpc>
                <a:spcPct val="85000"/>
              </a:lnSpc>
              <a:spcBef>
                <a:spcPts val="0"/>
              </a:spcBef>
              <a:spcAft>
                <a:spcPts val="488"/>
              </a:spcAft>
              <a:buClr>
                <a:srgbClr val="C0504D"/>
              </a:buClr>
              <a:buSzPct val="70000"/>
              <a:buFontTx/>
              <a:buNone/>
              <a:tabLst/>
              <a:defRPr/>
            </a:pPr>
            <a:r>
              <a:rPr kumimoji="0" lang="en-AU" sz="1099" b="1" i="0" u="none" strike="noStrike" kern="0" cap="none" spc="0" normalizeH="0" baseline="0" noProof="0" dirty="0">
                <a:ln>
                  <a:noFill/>
                </a:ln>
                <a:solidFill>
                  <a:prstClr val="black"/>
                </a:solidFill>
                <a:effectLst/>
                <a:uLnTx/>
                <a:uFillTx/>
                <a:latin typeface="EYInterstate" panose="02000503020000020004" pitchFamily="2" charset="0"/>
              </a:rPr>
              <a:t>5</a:t>
            </a:r>
          </a:p>
        </p:txBody>
      </p:sp>
      <p:sp>
        <p:nvSpPr>
          <p:cNvPr id="128" name="Rectangle 127">
            <a:extLst>
              <a:ext uri="{FF2B5EF4-FFF2-40B4-BE49-F238E27FC236}">
                <a16:creationId xmlns:a16="http://schemas.microsoft.com/office/drawing/2014/main" id="{15B035AC-6C4A-4D67-B8BA-9F38038EAF16}"/>
              </a:ext>
            </a:extLst>
          </p:cNvPr>
          <p:cNvSpPr>
            <a:spLocks/>
          </p:cNvSpPr>
          <p:nvPr/>
        </p:nvSpPr>
        <p:spPr bwMode="gray">
          <a:xfrm>
            <a:off x="5593447" y="4869388"/>
            <a:ext cx="1877964" cy="501250"/>
          </a:xfrm>
          <a:prstGeom prst="rect">
            <a:avLst/>
          </a:prstGeom>
          <a:solidFill>
            <a:schemeClr val="tx2"/>
          </a:solidFill>
          <a:ln w="12700">
            <a:noFill/>
          </a:ln>
        </p:spPr>
        <p:txBody>
          <a:bodyPr wrap="square" anchor="ctr">
            <a:noAutofit/>
          </a:bodyPr>
          <a:lstStyle/>
          <a:p>
            <a:pPr marL="0" marR="0" lvl="0" indent="0" algn="ctr" defTabSz="956423" eaLnBrk="1" fontAlgn="auto" latinLnBrk="0" hangingPunct="1">
              <a:lnSpc>
                <a:spcPct val="100000"/>
              </a:lnSpc>
              <a:spcBef>
                <a:spcPts val="0"/>
              </a:spcBef>
              <a:spcAft>
                <a:spcPts val="0"/>
              </a:spcAft>
              <a:buClrTx/>
              <a:buSzTx/>
              <a:buFontTx/>
              <a:buNone/>
              <a:tabLst/>
              <a:defRPr/>
            </a:pPr>
            <a:r>
              <a:rPr kumimoji="0" lang="en-US" sz="999" b="1" i="0" u="none" strike="noStrike" kern="0" cap="none" spc="0" normalizeH="0" baseline="0" noProof="0" dirty="0">
                <a:ln>
                  <a:noFill/>
                </a:ln>
                <a:solidFill>
                  <a:srgbClr val="2E2E38"/>
                </a:solidFill>
                <a:effectLst/>
                <a:uLnTx/>
                <a:uFillTx/>
                <a:cs typeface="EYInterstate Bold"/>
              </a:rPr>
              <a:t>Complete a remote work risk assessment.</a:t>
            </a:r>
          </a:p>
        </p:txBody>
      </p:sp>
      <p:sp>
        <p:nvSpPr>
          <p:cNvPr id="129" name="Rectangle 128">
            <a:extLst>
              <a:ext uri="{FF2B5EF4-FFF2-40B4-BE49-F238E27FC236}">
                <a16:creationId xmlns:a16="http://schemas.microsoft.com/office/drawing/2014/main" id="{9C70DEE1-B61D-4201-91BB-38C495CE87D2}"/>
              </a:ext>
            </a:extLst>
          </p:cNvPr>
          <p:cNvSpPr>
            <a:spLocks/>
          </p:cNvSpPr>
          <p:nvPr/>
        </p:nvSpPr>
        <p:spPr bwMode="gray">
          <a:xfrm>
            <a:off x="7098157" y="2142343"/>
            <a:ext cx="1618395" cy="514002"/>
          </a:xfrm>
          <a:prstGeom prst="rect">
            <a:avLst/>
          </a:prstGeom>
          <a:solidFill>
            <a:schemeClr val="tx2"/>
          </a:solidFill>
          <a:ln w="12700">
            <a:noFill/>
          </a:ln>
        </p:spPr>
        <p:txBody>
          <a:bodyPr wrap="square" anchor="ctr">
            <a:noAutofit/>
          </a:bodyPr>
          <a:lstStyle/>
          <a:p>
            <a:pPr marL="0" marR="0" lvl="0" indent="0" algn="ctr" defTabSz="956423" eaLnBrk="1" fontAlgn="auto" latinLnBrk="0" hangingPunct="1">
              <a:lnSpc>
                <a:spcPct val="100000"/>
              </a:lnSpc>
              <a:spcBef>
                <a:spcPts val="0"/>
              </a:spcBef>
              <a:spcAft>
                <a:spcPts val="0"/>
              </a:spcAft>
              <a:buClrTx/>
              <a:buSzTx/>
              <a:buFontTx/>
              <a:buNone/>
              <a:tabLst/>
              <a:defRPr/>
            </a:pPr>
            <a:r>
              <a:rPr kumimoji="0" lang="en-US" sz="999" b="1" i="0" u="none" strike="noStrike" kern="0" cap="none" spc="0" normalizeH="0" baseline="0" noProof="0" dirty="0">
                <a:ln>
                  <a:noFill/>
                </a:ln>
                <a:solidFill>
                  <a:srgbClr val="404040"/>
                </a:solidFill>
                <a:effectLst/>
                <a:uLnTx/>
                <a:uFillTx/>
                <a:cs typeface="EYInterstate Bold"/>
              </a:rPr>
              <a:t>Identify gaps between current reporting and locally required.</a:t>
            </a:r>
          </a:p>
        </p:txBody>
      </p:sp>
      <p:sp>
        <p:nvSpPr>
          <p:cNvPr id="130" name="Rectangle 129">
            <a:extLst>
              <a:ext uri="{FF2B5EF4-FFF2-40B4-BE49-F238E27FC236}">
                <a16:creationId xmlns:a16="http://schemas.microsoft.com/office/drawing/2014/main" id="{90A7C36C-C8B7-4341-91D1-B2A5550DA3A1}"/>
              </a:ext>
            </a:extLst>
          </p:cNvPr>
          <p:cNvSpPr>
            <a:spLocks/>
          </p:cNvSpPr>
          <p:nvPr/>
        </p:nvSpPr>
        <p:spPr bwMode="gray">
          <a:xfrm>
            <a:off x="1972475" y="5303792"/>
            <a:ext cx="2495475" cy="471866"/>
          </a:xfrm>
          <a:prstGeom prst="rect">
            <a:avLst/>
          </a:prstGeom>
          <a:solidFill>
            <a:schemeClr val="tx2"/>
          </a:solidFill>
          <a:ln w="12700">
            <a:noFill/>
          </a:ln>
        </p:spPr>
        <p:txBody>
          <a:bodyPr wrap="square"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99" b="1" i="0" u="none" strike="noStrike" kern="0" cap="none" spc="0" normalizeH="0" baseline="0" noProof="0" dirty="0">
                <a:ln>
                  <a:noFill/>
                </a:ln>
                <a:solidFill>
                  <a:srgbClr val="404040"/>
                </a:solidFill>
                <a:effectLst/>
                <a:uLnTx/>
                <a:uFillTx/>
                <a:cs typeface="EYInterstate Bold"/>
              </a:rPr>
              <a:t>Understand remote work legal risks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99" b="1" i="0" u="none" strike="noStrike" kern="0" cap="none" spc="0" normalizeH="0" baseline="0" noProof="0" dirty="0">
                <a:ln>
                  <a:noFill/>
                </a:ln>
                <a:solidFill>
                  <a:srgbClr val="404040"/>
                </a:solidFill>
                <a:effectLst/>
                <a:uLnTx/>
                <a:uFillTx/>
                <a:cs typeface="EYInterstate Bold"/>
              </a:rPr>
              <a:t>(e.g., immigration and labor laws).</a:t>
            </a:r>
          </a:p>
        </p:txBody>
      </p:sp>
      <p:grpSp>
        <p:nvGrpSpPr>
          <p:cNvPr id="131" name="Group 130">
            <a:extLst>
              <a:ext uri="{FF2B5EF4-FFF2-40B4-BE49-F238E27FC236}">
                <a16:creationId xmlns:a16="http://schemas.microsoft.com/office/drawing/2014/main" id="{3305ADB4-AA73-46DF-B7AF-DAD2ECD18DEB}"/>
              </a:ext>
            </a:extLst>
          </p:cNvPr>
          <p:cNvGrpSpPr/>
          <p:nvPr/>
        </p:nvGrpSpPr>
        <p:grpSpPr bwMode="gray">
          <a:xfrm>
            <a:off x="2882079" y="4198850"/>
            <a:ext cx="364706" cy="623318"/>
            <a:chOff x="562788" y="1960312"/>
            <a:chExt cx="724809" cy="1369911"/>
          </a:xfrm>
        </p:grpSpPr>
        <p:sp>
          <p:nvSpPr>
            <p:cNvPr id="138" name="Rectangle 131">
              <a:extLst>
                <a:ext uri="{FF2B5EF4-FFF2-40B4-BE49-F238E27FC236}">
                  <a16:creationId xmlns:a16="http://schemas.microsoft.com/office/drawing/2014/main" id="{04CE5FFD-F07E-4302-8ACD-537065F1E170}"/>
                </a:ext>
              </a:extLst>
            </p:cNvPr>
            <p:cNvSpPr>
              <a:spLocks noChangeAspect="1"/>
            </p:cNvSpPr>
            <p:nvPr/>
          </p:nvSpPr>
          <p:spPr bwMode="gray">
            <a:xfrm>
              <a:off x="562788" y="2479645"/>
              <a:ext cx="724809" cy="850578"/>
            </a:xfrm>
            <a:custGeom>
              <a:avLst/>
              <a:gdLst>
                <a:gd name="connsiteX0" fmla="*/ 0 w 362515"/>
                <a:gd name="connsiteY0" fmla="*/ 0 h 320545"/>
                <a:gd name="connsiteX1" fmla="*/ 362515 w 362515"/>
                <a:gd name="connsiteY1" fmla="*/ 0 h 320545"/>
                <a:gd name="connsiteX2" fmla="*/ 362515 w 362515"/>
                <a:gd name="connsiteY2" fmla="*/ 320545 h 320545"/>
                <a:gd name="connsiteX3" fmla="*/ 0 w 362515"/>
                <a:gd name="connsiteY3" fmla="*/ 320545 h 320545"/>
                <a:gd name="connsiteX4" fmla="*/ 0 w 362515"/>
                <a:gd name="connsiteY4" fmla="*/ 0 h 320545"/>
                <a:gd name="connsiteX0" fmla="*/ 0 w 362515"/>
                <a:gd name="connsiteY0" fmla="*/ 0 h 320545"/>
                <a:gd name="connsiteX1" fmla="*/ 362515 w 362515"/>
                <a:gd name="connsiteY1" fmla="*/ 0 h 320545"/>
                <a:gd name="connsiteX2" fmla="*/ 362515 w 362515"/>
                <a:gd name="connsiteY2" fmla="*/ 313401 h 320545"/>
                <a:gd name="connsiteX3" fmla="*/ 0 w 362515"/>
                <a:gd name="connsiteY3" fmla="*/ 320545 h 320545"/>
                <a:gd name="connsiteX4" fmla="*/ 0 w 362515"/>
                <a:gd name="connsiteY4" fmla="*/ 0 h 320545"/>
                <a:gd name="connsiteX0" fmla="*/ 0 w 362515"/>
                <a:gd name="connsiteY0" fmla="*/ 0 h 382457"/>
                <a:gd name="connsiteX1" fmla="*/ 362515 w 362515"/>
                <a:gd name="connsiteY1" fmla="*/ 0 h 382457"/>
                <a:gd name="connsiteX2" fmla="*/ 362515 w 362515"/>
                <a:gd name="connsiteY2" fmla="*/ 313401 h 382457"/>
                <a:gd name="connsiteX3" fmla="*/ 0 w 362515"/>
                <a:gd name="connsiteY3" fmla="*/ 382457 h 382457"/>
                <a:gd name="connsiteX4" fmla="*/ 0 w 362515"/>
                <a:gd name="connsiteY4" fmla="*/ 0 h 382457"/>
                <a:gd name="connsiteX0" fmla="*/ 2381 w 364896"/>
                <a:gd name="connsiteY0" fmla="*/ 0 h 387220"/>
                <a:gd name="connsiteX1" fmla="*/ 364896 w 364896"/>
                <a:gd name="connsiteY1" fmla="*/ 0 h 387220"/>
                <a:gd name="connsiteX2" fmla="*/ 364896 w 364896"/>
                <a:gd name="connsiteY2" fmla="*/ 313401 h 387220"/>
                <a:gd name="connsiteX3" fmla="*/ 0 w 364896"/>
                <a:gd name="connsiteY3" fmla="*/ 387220 h 387220"/>
                <a:gd name="connsiteX4" fmla="*/ 2381 w 364896"/>
                <a:gd name="connsiteY4" fmla="*/ 0 h 387220"/>
                <a:gd name="connsiteX0" fmla="*/ 2381 w 364896"/>
                <a:gd name="connsiteY0" fmla="*/ 0 h 387220"/>
                <a:gd name="connsiteX1" fmla="*/ 364896 w 364896"/>
                <a:gd name="connsiteY1" fmla="*/ 0 h 387220"/>
                <a:gd name="connsiteX2" fmla="*/ 364896 w 364896"/>
                <a:gd name="connsiteY2" fmla="*/ 318163 h 387220"/>
                <a:gd name="connsiteX3" fmla="*/ 0 w 364896"/>
                <a:gd name="connsiteY3" fmla="*/ 387220 h 387220"/>
                <a:gd name="connsiteX4" fmla="*/ 2381 w 364896"/>
                <a:gd name="connsiteY4" fmla="*/ 0 h 38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96" h="387220">
                  <a:moveTo>
                    <a:pt x="2381" y="0"/>
                  </a:moveTo>
                  <a:lnTo>
                    <a:pt x="364896" y="0"/>
                  </a:lnTo>
                  <a:lnTo>
                    <a:pt x="364896" y="318163"/>
                  </a:lnTo>
                  <a:lnTo>
                    <a:pt x="0" y="387220"/>
                  </a:lnTo>
                  <a:cubicBezTo>
                    <a:pt x="794" y="258147"/>
                    <a:pt x="1587" y="129073"/>
                    <a:pt x="2381" y="0"/>
                  </a:cubicBezTo>
                  <a:close/>
                </a:path>
              </a:pathLst>
            </a:custGeom>
            <a:solidFill>
              <a:srgbClr val="2E2E38">
                <a:lumMod val="40000"/>
                <a:lumOff val="60000"/>
              </a:srgbClr>
            </a:solidFill>
            <a:ln w="9525" cap="flat" cmpd="sng" algn="ctr">
              <a:noFill/>
              <a:prstDash val="solid"/>
            </a:ln>
            <a:effectLst/>
          </p:spPr>
          <p:txBody>
            <a:bodyPr lIns="58611" tIns="58611" rIns="58611" bIns="58611" rtlCol="0" anchor="ctr"/>
            <a:lstStyle/>
            <a:p>
              <a:pPr marL="0" marR="0" lvl="0" indent="0" algn="ctr" defTabSz="849190" eaLnBrk="1" fontAlgn="auto" latinLnBrk="0" hangingPunct="1">
                <a:lnSpc>
                  <a:spcPct val="100000"/>
                </a:lnSpc>
                <a:spcBef>
                  <a:spcPts val="0"/>
                </a:spcBef>
                <a:spcAft>
                  <a:spcPts val="0"/>
                </a:spcAft>
                <a:buClrTx/>
                <a:buSzTx/>
                <a:buFontTx/>
                <a:buNone/>
                <a:tabLst/>
                <a:defRPr/>
              </a:pPr>
              <a:endParaRPr kumimoji="0" lang="en-IN" sz="814" b="1" i="0" u="none" strike="noStrike" kern="0" cap="none" spc="0" normalizeH="0" baseline="0" noProof="0" dirty="0">
                <a:ln>
                  <a:noFill/>
                </a:ln>
                <a:solidFill>
                  <a:srgbClr val="FFFFFF"/>
                </a:solidFill>
                <a:effectLst/>
                <a:uLnTx/>
                <a:uFillTx/>
              </a:endParaRPr>
            </a:p>
          </p:txBody>
        </p:sp>
        <p:sp>
          <p:nvSpPr>
            <p:cNvPr id="139" name="Freeform 126">
              <a:extLst>
                <a:ext uri="{FF2B5EF4-FFF2-40B4-BE49-F238E27FC236}">
                  <a16:creationId xmlns:a16="http://schemas.microsoft.com/office/drawing/2014/main" id="{4250A5B0-C15F-484C-AE24-2926AB939B8A}"/>
                </a:ext>
              </a:extLst>
            </p:cNvPr>
            <p:cNvSpPr>
              <a:spLocks noChangeAspect="1"/>
            </p:cNvSpPr>
            <p:nvPr/>
          </p:nvSpPr>
          <p:spPr bwMode="gray">
            <a:xfrm>
              <a:off x="567517" y="1960312"/>
              <a:ext cx="720080" cy="519330"/>
            </a:xfrm>
            <a:custGeom>
              <a:avLst/>
              <a:gdLst>
                <a:gd name="connsiteX0" fmla="*/ 360040 w 720080"/>
                <a:gd name="connsiteY0" fmla="*/ 0 h 786208"/>
                <a:gd name="connsiteX1" fmla="*/ 712765 w 720080"/>
                <a:gd name="connsiteY1" fmla="*/ 287479 h 786208"/>
                <a:gd name="connsiteX2" fmla="*/ 716993 w 720080"/>
                <a:gd name="connsiteY2" fmla="*/ 329418 h 786208"/>
                <a:gd name="connsiteX3" fmla="*/ 720080 w 720080"/>
                <a:gd name="connsiteY3" fmla="*/ 329418 h 786208"/>
                <a:gd name="connsiteX4" fmla="*/ 720080 w 720080"/>
                <a:gd name="connsiteY4" fmla="*/ 360040 h 786208"/>
                <a:gd name="connsiteX5" fmla="*/ 720080 w 720080"/>
                <a:gd name="connsiteY5" fmla="*/ 786208 h 786208"/>
                <a:gd name="connsiteX6" fmla="*/ 0 w 720080"/>
                <a:gd name="connsiteY6" fmla="*/ 786208 h 786208"/>
                <a:gd name="connsiteX7" fmla="*/ 0 w 720080"/>
                <a:gd name="connsiteY7" fmla="*/ 360040 h 786208"/>
                <a:gd name="connsiteX8" fmla="*/ 0 w 720080"/>
                <a:gd name="connsiteY8" fmla="*/ 329418 h 786208"/>
                <a:gd name="connsiteX9" fmla="*/ 3087 w 720080"/>
                <a:gd name="connsiteY9" fmla="*/ 329418 h 786208"/>
                <a:gd name="connsiteX10" fmla="*/ 7315 w 720080"/>
                <a:gd name="connsiteY10" fmla="*/ 287479 h 786208"/>
                <a:gd name="connsiteX11" fmla="*/ 360040 w 720080"/>
                <a:gd name="connsiteY11" fmla="*/ 0 h 78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080" h="786208">
                  <a:moveTo>
                    <a:pt x="360040" y="0"/>
                  </a:moveTo>
                  <a:cubicBezTo>
                    <a:pt x="534029" y="0"/>
                    <a:pt x="679193" y="123415"/>
                    <a:pt x="712765" y="287479"/>
                  </a:cubicBezTo>
                  <a:lnTo>
                    <a:pt x="716993" y="329418"/>
                  </a:lnTo>
                  <a:lnTo>
                    <a:pt x="720080" y="329418"/>
                  </a:lnTo>
                  <a:lnTo>
                    <a:pt x="720080" y="360040"/>
                  </a:lnTo>
                  <a:lnTo>
                    <a:pt x="720080" y="786208"/>
                  </a:lnTo>
                  <a:lnTo>
                    <a:pt x="0" y="786208"/>
                  </a:lnTo>
                  <a:lnTo>
                    <a:pt x="0" y="360040"/>
                  </a:lnTo>
                  <a:lnTo>
                    <a:pt x="0" y="329418"/>
                  </a:lnTo>
                  <a:lnTo>
                    <a:pt x="3087" y="329418"/>
                  </a:lnTo>
                  <a:lnTo>
                    <a:pt x="7315" y="287479"/>
                  </a:lnTo>
                  <a:cubicBezTo>
                    <a:pt x="40887" y="123415"/>
                    <a:pt x="186051" y="0"/>
                    <a:pt x="360040" y="0"/>
                  </a:cubicBezTo>
                  <a:close/>
                </a:path>
              </a:pathLst>
            </a:custGeom>
            <a:solidFill>
              <a:srgbClr val="FFE600"/>
            </a:solidFill>
            <a:ln w="9525" cap="flat" cmpd="sng" algn="ctr">
              <a:noFill/>
              <a:prstDash val="solid"/>
            </a:ln>
            <a:effectLst/>
          </p:spPr>
          <p:txBody>
            <a:bodyPr lIns="58611" tIns="58611" rIns="58611" bIns="58611" rtlCol="0" anchor="ctr"/>
            <a:lstStyle/>
            <a:p>
              <a:pPr marL="0" marR="0" lvl="0" indent="0" algn="ctr" defTabSz="849190" eaLnBrk="1" fontAlgn="auto" latinLnBrk="0" hangingPunct="1">
                <a:lnSpc>
                  <a:spcPct val="100000"/>
                </a:lnSpc>
                <a:spcBef>
                  <a:spcPts val="0"/>
                </a:spcBef>
                <a:spcAft>
                  <a:spcPts val="0"/>
                </a:spcAft>
                <a:buClrTx/>
                <a:buSzTx/>
                <a:buFontTx/>
                <a:buNone/>
                <a:tabLst/>
                <a:defRPr/>
              </a:pPr>
              <a:r>
                <a:rPr kumimoji="0" lang="en-IN" sz="1099" b="1" i="0" u="none" strike="noStrike" kern="0" cap="none" spc="0" normalizeH="0" baseline="0" noProof="0" dirty="0">
                  <a:ln>
                    <a:noFill/>
                  </a:ln>
                  <a:solidFill>
                    <a:prstClr val="black"/>
                  </a:solidFill>
                  <a:effectLst/>
                  <a:uLnTx/>
                  <a:uFillTx/>
                  <a:latin typeface="EYInterstate" panose="02000503020000020004" pitchFamily="2" charset="0"/>
                </a:rPr>
                <a:t>2</a:t>
              </a:r>
            </a:p>
          </p:txBody>
        </p:sp>
      </p:grpSp>
      <p:sp>
        <p:nvSpPr>
          <p:cNvPr id="132" name="Rectangle 131">
            <a:extLst>
              <a:ext uri="{FF2B5EF4-FFF2-40B4-BE49-F238E27FC236}">
                <a16:creationId xmlns:a16="http://schemas.microsoft.com/office/drawing/2014/main" id="{CC3FC61D-D8BD-448A-A8E8-DC295967F0B3}"/>
              </a:ext>
            </a:extLst>
          </p:cNvPr>
          <p:cNvSpPr>
            <a:spLocks/>
          </p:cNvSpPr>
          <p:nvPr/>
        </p:nvSpPr>
        <p:spPr bwMode="gray">
          <a:xfrm>
            <a:off x="3052950" y="1815077"/>
            <a:ext cx="2830002" cy="347362"/>
          </a:xfrm>
          <a:prstGeom prst="rect">
            <a:avLst/>
          </a:prstGeom>
          <a:solidFill>
            <a:schemeClr val="tx2"/>
          </a:solidFill>
          <a:ln w="12700">
            <a:noFill/>
          </a:ln>
        </p:spPr>
        <p:txBody>
          <a:bodyPr wrap="square"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99" b="1" i="0" u="none" strike="noStrike" kern="0" cap="none" spc="0" normalizeH="0" baseline="0" noProof="0" dirty="0">
                <a:ln>
                  <a:noFill/>
                </a:ln>
                <a:solidFill>
                  <a:srgbClr val="404040"/>
                </a:solidFill>
                <a:effectLst/>
                <a:uLnTx/>
                <a:uFillTx/>
                <a:cs typeface="EYInterstate Bold"/>
              </a:rPr>
              <a:t>Identify your current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99" b="1" i="0" u="none" strike="noStrike" kern="0" cap="none" spc="0" normalizeH="0" baseline="0" noProof="0" dirty="0">
                <a:ln>
                  <a:noFill/>
                </a:ln>
                <a:solidFill>
                  <a:srgbClr val="404040"/>
                </a:solidFill>
                <a:effectLst/>
                <a:uLnTx/>
                <a:uFillTx/>
                <a:cs typeface="EYInterstate Bold"/>
              </a:rPr>
              <a:t>remote worker population. </a:t>
            </a:r>
          </a:p>
        </p:txBody>
      </p:sp>
      <p:sp>
        <p:nvSpPr>
          <p:cNvPr id="133" name="TextBox 132">
            <a:extLst>
              <a:ext uri="{FF2B5EF4-FFF2-40B4-BE49-F238E27FC236}">
                <a16:creationId xmlns:a16="http://schemas.microsoft.com/office/drawing/2014/main" id="{210C216A-5B68-4711-BFBA-19359C466973}"/>
              </a:ext>
            </a:extLst>
          </p:cNvPr>
          <p:cNvSpPr txBox="1"/>
          <p:nvPr/>
        </p:nvSpPr>
        <p:spPr>
          <a:xfrm>
            <a:off x="9842265" y="2133250"/>
            <a:ext cx="181162" cy="173875"/>
          </a:xfrm>
          <a:prstGeom prst="rect">
            <a:avLst/>
          </a:prstGeom>
          <a:noFill/>
        </p:spPr>
        <p:txBody>
          <a:bodyPr wrap="square" lIns="0" tIns="29774" rIns="0" bIns="0" rtlCol="0">
            <a:spAutoFit/>
          </a:bodyPr>
          <a:lstStyle/>
          <a:p>
            <a:pPr marL="0" marR="0" lvl="0" indent="0" defTabSz="913943" eaLnBrk="1" fontAlgn="auto" latinLnBrk="0" hangingPunct="1">
              <a:lnSpc>
                <a:spcPct val="85000"/>
              </a:lnSpc>
              <a:spcBef>
                <a:spcPts val="0"/>
              </a:spcBef>
              <a:spcAft>
                <a:spcPts val="488"/>
              </a:spcAft>
              <a:buClr>
                <a:srgbClr val="C0504D"/>
              </a:buClr>
              <a:buSzPct val="70000"/>
              <a:buFontTx/>
              <a:buNone/>
              <a:tabLst/>
              <a:defRPr/>
            </a:pPr>
            <a:r>
              <a:rPr kumimoji="0" lang="en-AU" sz="1099" b="1" i="0" u="none" strike="noStrike" kern="0" cap="none" spc="0" normalizeH="0" baseline="0" noProof="0" dirty="0">
                <a:ln>
                  <a:noFill/>
                </a:ln>
                <a:solidFill>
                  <a:prstClr val="black"/>
                </a:solidFill>
                <a:effectLst/>
                <a:uLnTx/>
                <a:uFillTx/>
                <a:latin typeface="EYInterstate" panose="02000503020000020004" pitchFamily="2" charset="0"/>
              </a:rPr>
              <a:t>6</a:t>
            </a:r>
          </a:p>
        </p:txBody>
      </p:sp>
      <p:cxnSp>
        <p:nvCxnSpPr>
          <p:cNvPr id="134" name="Straight Connector 133">
            <a:extLst>
              <a:ext uri="{FF2B5EF4-FFF2-40B4-BE49-F238E27FC236}">
                <a16:creationId xmlns:a16="http://schemas.microsoft.com/office/drawing/2014/main" id="{2C495C37-8817-4C20-8A50-F761510FE968}"/>
              </a:ext>
            </a:extLst>
          </p:cNvPr>
          <p:cNvCxnSpPr/>
          <p:nvPr/>
        </p:nvCxnSpPr>
        <p:spPr bwMode="gray">
          <a:xfrm flipH="1" flipV="1">
            <a:off x="3062427" y="4760192"/>
            <a:ext cx="2" cy="568980"/>
          </a:xfrm>
          <a:prstGeom prst="line">
            <a:avLst/>
          </a:prstGeom>
          <a:noFill/>
          <a:ln w="9525" cap="flat" cmpd="sng" algn="ctr">
            <a:solidFill>
              <a:srgbClr val="747480"/>
            </a:solidFill>
            <a:prstDash val="solid"/>
            <a:tailEnd type="oval"/>
          </a:ln>
          <a:effectLst/>
        </p:spPr>
      </p:cxnSp>
      <p:cxnSp>
        <p:nvCxnSpPr>
          <p:cNvPr id="135" name="Straight Connector 134">
            <a:extLst>
              <a:ext uri="{FF2B5EF4-FFF2-40B4-BE49-F238E27FC236}">
                <a16:creationId xmlns:a16="http://schemas.microsoft.com/office/drawing/2014/main" id="{35C5BA78-BC9D-4550-86C4-3F5C80BAEB0C}"/>
              </a:ext>
            </a:extLst>
          </p:cNvPr>
          <p:cNvCxnSpPr/>
          <p:nvPr/>
        </p:nvCxnSpPr>
        <p:spPr bwMode="gray">
          <a:xfrm>
            <a:off x="9871091" y="1655495"/>
            <a:ext cx="0" cy="439403"/>
          </a:xfrm>
          <a:prstGeom prst="line">
            <a:avLst/>
          </a:prstGeom>
          <a:noFill/>
          <a:ln w="9525" cap="flat" cmpd="sng" algn="ctr">
            <a:solidFill>
              <a:srgbClr val="747480"/>
            </a:solidFill>
            <a:prstDash val="solid"/>
            <a:tailEnd type="oval"/>
          </a:ln>
          <a:effectLst/>
        </p:spPr>
      </p:cxnSp>
      <p:sp>
        <p:nvSpPr>
          <p:cNvPr id="136" name="Rectangle 135">
            <a:extLst>
              <a:ext uri="{FF2B5EF4-FFF2-40B4-BE49-F238E27FC236}">
                <a16:creationId xmlns:a16="http://schemas.microsoft.com/office/drawing/2014/main" id="{E07DB84E-E585-4F84-B3F9-C5B8A304385F}"/>
              </a:ext>
            </a:extLst>
          </p:cNvPr>
          <p:cNvSpPr>
            <a:spLocks/>
          </p:cNvSpPr>
          <p:nvPr/>
        </p:nvSpPr>
        <p:spPr bwMode="gray">
          <a:xfrm>
            <a:off x="8610684" y="1486042"/>
            <a:ext cx="2470423" cy="351755"/>
          </a:xfrm>
          <a:prstGeom prst="rect">
            <a:avLst/>
          </a:prstGeom>
          <a:solidFill>
            <a:schemeClr val="tx2"/>
          </a:solidFill>
          <a:ln w="12700">
            <a:noFill/>
          </a:ln>
        </p:spPr>
        <p:txBody>
          <a:bodyPr wrap="square" anchor="ctr">
            <a:noAutofit/>
          </a:bodyPr>
          <a:lstStyle/>
          <a:p>
            <a:pPr marL="0" marR="0" lvl="0" indent="0" algn="ctr" defTabSz="956423" eaLnBrk="1" fontAlgn="auto" latinLnBrk="0" hangingPunct="1">
              <a:lnSpc>
                <a:spcPct val="100000"/>
              </a:lnSpc>
              <a:spcBef>
                <a:spcPts val="0"/>
              </a:spcBef>
              <a:spcAft>
                <a:spcPts val="0"/>
              </a:spcAft>
              <a:buClrTx/>
              <a:buSzTx/>
              <a:buFontTx/>
              <a:buNone/>
              <a:tabLst/>
              <a:defRPr/>
            </a:pPr>
            <a:r>
              <a:rPr kumimoji="0" lang="en-US" sz="999" b="1" i="0" u="none" strike="noStrike" kern="0" cap="none" spc="0" normalizeH="0" baseline="0" noProof="0" dirty="0">
                <a:ln>
                  <a:noFill/>
                </a:ln>
                <a:solidFill>
                  <a:srgbClr val="404040"/>
                </a:solidFill>
                <a:effectLst/>
                <a:uLnTx/>
                <a:uFillTx/>
                <a:cs typeface="EYInterstate Bold"/>
              </a:rPr>
              <a:t>Develop process to identify and manage ongoing remote workers. </a:t>
            </a:r>
          </a:p>
        </p:txBody>
      </p:sp>
      <p:sp>
        <p:nvSpPr>
          <p:cNvPr id="137" name="TextBox 136">
            <a:extLst>
              <a:ext uri="{FF2B5EF4-FFF2-40B4-BE49-F238E27FC236}">
                <a16:creationId xmlns:a16="http://schemas.microsoft.com/office/drawing/2014/main" id="{1742E87D-9607-4DC7-8BCA-B14C5513A17E}"/>
              </a:ext>
            </a:extLst>
          </p:cNvPr>
          <p:cNvSpPr txBox="1"/>
          <p:nvPr/>
        </p:nvSpPr>
        <p:spPr>
          <a:xfrm>
            <a:off x="1237152" y="3928078"/>
            <a:ext cx="181162" cy="173875"/>
          </a:xfrm>
          <a:prstGeom prst="rect">
            <a:avLst/>
          </a:prstGeom>
          <a:noFill/>
        </p:spPr>
        <p:txBody>
          <a:bodyPr wrap="square" lIns="0" tIns="29774" rIns="0" bIns="0" rtlCol="0">
            <a:spAutoFit/>
          </a:bodyPr>
          <a:lstStyle/>
          <a:p>
            <a:pPr marL="0" marR="0" lvl="0" indent="0" defTabSz="913943" eaLnBrk="1" fontAlgn="auto" latinLnBrk="0" hangingPunct="1">
              <a:lnSpc>
                <a:spcPct val="85000"/>
              </a:lnSpc>
              <a:spcBef>
                <a:spcPts val="0"/>
              </a:spcBef>
              <a:spcAft>
                <a:spcPts val="488"/>
              </a:spcAft>
              <a:buClr>
                <a:srgbClr val="C0504D"/>
              </a:buClr>
              <a:buSzPct val="70000"/>
              <a:buFontTx/>
              <a:buNone/>
              <a:tabLst/>
              <a:defRPr/>
            </a:pPr>
            <a:r>
              <a:rPr kumimoji="0" lang="en-AU" sz="1099" b="1" i="0" u="none" strike="noStrike" kern="0" cap="none" spc="0" normalizeH="0" baseline="0" noProof="0" dirty="0">
                <a:ln>
                  <a:noFill/>
                </a:ln>
                <a:solidFill>
                  <a:prstClr val="black"/>
                </a:solidFill>
                <a:effectLst/>
                <a:uLnTx/>
                <a:uFillTx/>
                <a:latin typeface="EYInterstate" panose="02000503020000020004" pitchFamily="2" charset="0"/>
              </a:rPr>
              <a:t>1</a:t>
            </a:r>
          </a:p>
        </p:txBody>
      </p:sp>
      <p:sp>
        <p:nvSpPr>
          <p:cNvPr id="149" name="TextBox 148">
            <a:extLst>
              <a:ext uri="{FF2B5EF4-FFF2-40B4-BE49-F238E27FC236}">
                <a16:creationId xmlns:a16="http://schemas.microsoft.com/office/drawing/2014/main" id="{07750AF8-A929-49DF-BED6-B674CB287088}"/>
              </a:ext>
            </a:extLst>
          </p:cNvPr>
          <p:cNvSpPr txBox="1"/>
          <p:nvPr/>
        </p:nvSpPr>
        <p:spPr bwMode="gray">
          <a:xfrm>
            <a:off x="7768010" y="4754145"/>
            <a:ext cx="3850591" cy="1192634"/>
          </a:xfrm>
          <a:prstGeom prst="rect">
            <a:avLst/>
          </a:prstGeom>
          <a:noFill/>
        </p:spPr>
        <p:txBody>
          <a:bodyPr wrap="square" lIns="0" tIns="0" rIns="0" bIns="0" rtlCol="0">
            <a:spAutoFit/>
          </a:bodyPr>
          <a:lstStyle/>
          <a:p>
            <a:pPr marL="171450" marR="4649" lvl="0" indent="-171450" defTabSz="286572" eaLnBrk="1" fontAlgn="auto" latinLnBrk="0" hangingPunct="1">
              <a:lnSpc>
                <a:spcPct val="100000"/>
              </a:lnSpc>
              <a:spcAft>
                <a:spcPts val="300"/>
              </a:spcAft>
              <a:buClr>
                <a:schemeClr val="bg1"/>
              </a:buClr>
              <a:buSzPct val="110000"/>
              <a:buFont typeface="EYInterstate Light" panose="02000506000000020004" pitchFamily="2" charset="0"/>
              <a:buChar char="•"/>
              <a:tabLst>
                <a:tab pos="176671" algn="l"/>
              </a:tabLst>
              <a:defRPr/>
            </a:pPr>
            <a:r>
              <a:rPr kumimoji="0" lang="en-US" sz="1050" b="0" i="0" u="none" strike="noStrike" kern="0" cap="none" spc="0" normalizeH="0" baseline="0" noProof="0" dirty="0">
                <a:ln>
                  <a:noFill/>
                </a:ln>
                <a:solidFill>
                  <a:schemeClr val="bg1"/>
                </a:solidFill>
                <a:effectLst/>
                <a:uLnTx/>
                <a:uFillTx/>
              </a:rPr>
              <a:t>Employees working abroad for more than 90 or 183 days are likely to have individual income tax liability abroad.</a:t>
            </a:r>
            <a:endParaRPr kumimoji="0" lang="en-US" sz="1000" b="0" i="0" u="none" strike="noStrike" kern="0" cap="none" spc="0" normalizeH="0" baseline="0" noProof="0" dirty="0">
              <a:ln>
                <a:noFill/>
              </a:ln>
              <a:solidFill>
                <a:schemeClr val="bg1"/>
              </a:solidFill>
              <a:effectLst/>
              <a:uLnTx/>
              <a:uFillTx/>
            </a:endParaRPr>
          </a:p>
          <a:p>
            <a:pPr marL="171450" marR="4649" lvl="0" indent="-171450" defTabSz="286572" eaLnBrk="1" fontAlgn="auto" latinLnBrk="0" hangingPunct="1">
              <a:lnSpc>
                <a:spcPct val="100000"/>
              </a:lnSpc>
              <a:spcAft>
                <a:spcPts val="300"/>
              </a:spcAft>
              <a:buClr>
                <a:schemeClr val="bg1"/>
              </a:buClr>
              <a:buSzPct val="110000"/>
              <a:buFont typeface="EYInterstate Light" panose="02000506000000020004" pitchFamily="2" charset="0"/>
              <a:buChar char="•"/>
              <a:tabLst>
                <a:tab pos="176671" algn="l"/>
              </a:tabLst>
              <a:defRPr/>
            </a:pPr>
            <a:r>
              <a:rPr kumimoji="0" lang="en-US" sz="1000" b="0" i="0" u="none" strike="noStrike" kern="0" cap="none" spc="0" normalizeH="0" baseline="0" noProof="0" dirty="0">
                <a:ln>
                  <a:noFill/>
                </a:ln>
                <a:solidFill>
                  <a:schemeClr val="bg1"/>
                </a:solidFill>
                <a:effectLst/>
                <a:uLnTx/>
                <a:uFillTx/>
              </a:rPr>
              <a:t>Many countries hold the individual responsible for tax reporting if there is no PE by the employer.</a:t>
            </a:r>
          </a:p>
          <a:p>
            <a:pPr marL="171450" marR="4649" lvl="0" indent="-171450" defTabSz="286572" eaLnBrk="1" fontAlgn="auto" latinLnBrk="0" hangingPunct="1">
              <a:lnSpc>
                <a:spcPct val="100000"/>
              </a:lnSpc>
              <a:spcAft>
                <a:spcPts val="300"/>
              </a:spcAft>
              <a:buClr>
                <a:schemeClr val="bg1"/>
              </a:buClr>
              <a:buSzPct val="110000"/>
              <a:buFont typeface="EYInterstate Light" panose="02000506000000020004" pitchFamily="2" charset="0"/>
              <a:buChar char="•"/>
              <a:tabLst>
                <a:tab pos="176671" algn="l"/>
              </a:tabLst>
              <a:defRPr/>
            </a:pPr>
            <a:r>
              <a:rPr kumimoji="0" lang="en-US" sz="1000" b="0" i="0" u="none" strike="noStrike" kern="0" cap="none" spc="0" normalizeH="0" baseline="0" noProof="0" dirty="0">
                <a:ln>
                  <a:noFill/>
                </a:ln>
                <a:solidFill>
                  <a:schemeClr val="bg1"/>
                </a:solidFill>
                <a:effectLst/>
                <a:uLnTx/>
                <a:uFillTx/>
              </a:rPr>
              <a:t>Certain countries have withholding and remittance requirements even in the absence of PE .</a:t>
            </a:r>
          </a:p>
          <a:p>
            <a:pPr marL="346075" marR="4649" lvl="1" indent="-171450" defTabSz="286572">
              <a:spcAft>
                <a:spcPts val="300"/>
              </a:spcAft>
              <a:buClr>
                <a:schemeClr val="bg1"/>
              </a:buClr>
              <a:buSzPct val="110000"/>
              <a:buFont typeface="EYInterstate Light" panose="02000506000000020004" pitchFamily="2" charset="0"/>
              <a:buChar char="•"/>
              <a:defRPr/>
            </a:pPr>
            <a:r>
              <a:rPr kumimoji="0" lang="en-US" sz="900" b="0" i="0" u="none" strike="noStrike" kern="0" cap="none" spc="0" normalizeH="0" baseline="0" noProof="0" dirty="0">
                <a:ln>
                  <a:noFill/>
                </a:ln>
                <a:solidFill>
                  <a:schemeClr val="bg1"/>
                </a:solidFill>
                <a:effectLst/>
                <a:uLnTx/>
                <a:uFillTx/>
              </a:rPr>
              <a:t>Examples: Canada, France, Israel, Ireland (not an exhaustive list)</a:t>
            </a:r>
          </a:p>
        </p:txBody>
      </p:sp>
      <p:sp>
        <p:nvSpPr>
          <p:cNvPr id="150" name="TextBox 149">
            <a:extLst>
              <a:ext uri="{FF2B5EF4-FFF2-40B4-BE49-F238E27FC236}">
                <a16:creationId xmlns:a16="http://schemas.microsoft.com/office/drawing/2014/main" id="{BA7D51D1-2857-4BE1-8A1C-A55DFD199B69}"/>
              </a:ext>
            </a:extLst>
          </p:cNvPr>
          <p:cNvSpPr txBox="1"/>
          <p:nvPr/>
        </p:nvSpPr>
        <p:spPr bwMode="gray">
          <a:xfrm>
            <a:off x="7732851" y="4385331"/>
            <a:ext cx="3850591" cy="310742"/>
          </a:xfrm>
          <a:prstGeom prst="rect">
            <a:avLst/>
          </a:prstGeom>
          <a:solidFill>
            <a:srgbClr val="FFE600"/>
          </a:solidFill>
          <a:ln w="9525" cap="flat" cmpd="sng" algn="ctr">
            <a:solidFill>
              <a:srgbClr val="747480"/>
            </a:solidFill>
            <a:prstDash val="solid"/>
          </a:ln>
          <a:effectLst/>
        </p:spPr>
        <p:txBody>
          <a:bodyPr rot="0" spcFirstLastPara="0" vertOverflow="overflow" horzOverflow="overflow" vert="horz" wrap="square" lIns="45720" tIns="45720" rIns="91440" bIns="45720" numCol="1" spcCol="0" rtlCol="0" fromWordArt="0" anchor="t" anchorCtr="0" forceAA="0" compatLnSpc="1">
            <a:prstTxWarp prst="textNoShape">
              <a:avLst/>
            </a:prstTxWarp>
            <a:noAutofit/>
          </a:bodyPr>
          <a:lstStyle>
            <a:defPPr>
              <a:defRPr lang="en-US"/>
            </a:defPPr>
            <a:lvl1pPr lvl="0" defTabSz="286572">
              <a:defRPr sz="1200" b="1" kern="0">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286572"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dirty="0">
                <a:ln>
                  <a:noFill/>
                </a:ln>
                <a:solidFill>
                  <a:srgbClr val="2E2E38"/>
                </a:solidFill>
                <a:effectLst/>
                <a:uLnTx/>
                <a:uFillTx/>
              </a:rPr>
              <a:t>Employment tax compliance</a:t>
            </a:r>
          </a:p>
        </p:txBody>
      </p:sp>
      <p:sp>
        <p:nvSpPr>
          <p:cNvPr id="151" name="Rectangle 150">
            <a:extLst>
              <a:ext uri="{FF2B5EF4-FFF2-40B4-BE49-F238E27FC236}">
                <a16:creationId xmlns:a16="http://schemas.microsoft.com/office/drawing/2014/main" id="{893C142C-EF8E-4EB2-B74B-A51AE2311286}"/>
              </a:ext>
            </a:extLst>
          </p:cNvPr>
          <p:cNvSpPr/>
          <p:nvPr/>
        </p:nvSpPr>
        <p:spPr>
          <a:xfrm>
            <a:off x="7730402" y="4696633"/>
            <a:ext cx="3863733" cy="1388646"/>
          </a:xfrm>
          <a:prstGeom prst="rect">
            <a:avLst/>
          </a:prstGeom>
          <a:noFill/>
          <a:ln w="19050" cap="flat" cmpd="sng" algn="ctr">
            <a:solidFill>
              <a:srgbClr val="C4C4CD"/>
            </a:solidFill>
            <a:prstDash val="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srgbClr val="2E2E38"/>
              </a:solidFill>
              <a:effectLst/>
              <a:uLnTx/>
              <a:uFillTx/>
            </a:endParaRPr>
          </a:p>
        </p:txBody>
      </p:sp>
      <p:sp>
        <p:nvSpPr>
          <p:cNvPr id="53" name="Footer Placeholder 4">
            <a:extLst>
              <a:ext uri="{FF2B5EF4-FFF2-40B4-BE49-F238E27FC236}">
                <a16:creationId xmlns:a16="http://schemas.microsoft.com/office/drawing/2014/main" id="{FB2ECB7B-49BA-407E-A873-94662954F60A}"/>
              </a:ext>
            </a:extLst>
          </p:cNvPr>
          <p:cNvSpPr txBox="1">
            <a:spLocks/>
          </p:cNvSpPr>
          <p:nvPr/>
        </p:nvSpPr>
        <p:spPr>
          <a:xfrm>
            <a:off x="3239188" y="6471244"/>
            <a:ext cx="4023360" cy="180000"/>
          </a:xfrm>
          <a:prstGeom prst="rect">
            <a:avLst/>
          </a:prstGeo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Exempt Organization Future Tax Leaders | International tax update</a:t>
            </a:r>
            <a:endParaRPr lang="en-US" dirty="0"/>
          </a:p>
        </p:txBody>
      </p:sp>
    </p:spTree>
    <p:extLst>
      <p:ext uri="{BB962C8B-B14F-4D97-AF65-F5344CB8AC3E}">
        <p14:creationId xmlns:p14="http://schemas.microsoft.com/office/powerpoint/2010/main" val="224681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A99641B1-8B38-4805-95FA-99A3AB010AEF}"/>
              </a:ext>
            </a:extLst>
          </p:cNvPr>
          <p:cNvSpPr>
            <a:spLocks noGrp="1"/>
          </p:cNvSpPr>
          <p:nvPr>
            <p:ph type="body" sz="quarter" idx="15"/>
          </p:nvPr>
        </p:nvSpPr>
        <p:spPr/>
        <p:txBody>
          <a:bodyPr/>
          <a:lstStyle/>
          <a:p>
            <a:pPr marL="457200" lvl="1" indent="-457200">
              <a:buClr>
                <a:srgbClr val="747480"/>
              </a:buClr>
              <a:buSzPct val="120000"/>
              <a:buFont typeface="+mj-lt"/>
              <a:buAutoNum type="alphaUcPeriod"/>
            </a:pPr>
            <a:r>
              <a:rPr lang="en-US" sz="2000" dirty="0"/>
              <a:t>Yes</a:t>
            </a:r>
          </a:p>
          <a:p>
            <a:pPr marL="457200" lvl="1" indent="-457200">
              <a:buClr>
                <a:srgbClr val="747480"/>
              </a:buClr>
              <a:buSzPct val="120000"/>
              <a:buFont typeface="+mj-lt"/>
              <a:buAutoNum type="alphaUcPeriod"/>
            </a:pPr>
            <a:r>
              <a:rPr lang="en-US" sz="2000" dirty="0"/>
              <a:t>No, third-party preparer</a:t>
            </a:r>
          </a:p>
          <a:p>
            <a:pPr marL="457200" lvl="1" indent="-457200">
              <a:buClr>
                <a:srgbClr val="747480"/>
              </a:buClr>
              <a:buSzPct val="120000"/>
              <a:buFont typeface="+mj-lt"/>
              <a:buAutoNum type="alphaUcPeriod"/>
            </a:pPr>
            <a:r>
              <a:rPr lang="en-US" sz="2000" dirty="0"/>
              <a:t>Co-source with outside provider</a:t>
            </a:r>
          </a:p>
          <a:p>
            <a:pPr marL="457200" lvl="1" indent="-457200">
              <a:buClr>
                <a:srgbClr val="747480"/>
              </a:buClr>
              <a:buSzPct val="120000"/>
              <a:buFont typeface="+mj-lt"/>
              <a:buAutoNum type="alphaUcPeriod"/>
            </a:pPr>
            <a:r>
              <a:rPr lang="en-US" sz="2000" dirty="0"/>
              <a:t>Use loan staff</a:t>
            </a:r>
          </a:p>
          <a:p>
            <a:pPr marL="457200" lvl="1" indent="-457200">
              <a:buClr>
                <a:srgbClr val="747480"/>
              </a:buClr>
              <a:buSzPct val="120000"/>
              <a:buFont typeface="+mj-lt"/>
              <a:buAutoNum type="alphaUcPeriod"/>
            </a:pPr>
            <a:r>
              <a:rPr lang="en-US" sz="2000" dirty="0"/>
              <a:t>Not applicable (EY organization, faculty, etc.)</a:t>
            </a:r>
          </a:p>
          <a:p>
            <a:pPr marL="0" indent="0">
              <a:buNone/>
            </a:pPr>
            <a:endParaRPr lang="en-US" dirty="0"/>
          </a:p>
        </p:txBody>
      </p:sp>
      <p:sp>
        <p:nvSpPr>
          <p:cNvPr id="25" name="Text Placeholder 24">
            <a:extLst>
              <a:ext uri="{FF2B5EF4-FFF2-40B4-BE49-F238E27FC236}">
                <a16:creationId xmlns:a16="http://schemas.microsoft.com/office/drawing/2014/main" id="{61BBF1BB-BD41-4624-9EC2-732813D71F3C}"/>
              </a:ext>
            </a:extLst>
          </p:cNvPr>
          <p:cNvSpPr>
            <a:spLocks noGrp="1"/>
          </p:cNvSpPr>
          <p:nvPr>
            <p:ph type="body" sz="quarter" idx="13"/>
          </p:nvPr>
        </p:nvSpPr>
        <p:spPr>
          <a:xfrm>
            <a:off x="6305909" y="788988"/>
            <a:ext cx="1566851" cy="1354137"/>
          </a:xfrm>
        </p:spPr>
        <p:txBody>
          <a:bodyPr/>
          <a:lstStyle/>
          <a:p>
            <a:r>
              <a:rPr lang="en-US" dirty="0"/>
              <a:t>1</a:t>
            </a:r>
          </a:p>
        </p:txBody>
      </p:sp>
      <p:sp>
        <p:nvSpPr>
          <p:cNvPr id="34" name="Text Placeholder 33">
            <a:extLst>
              <a:ext uri="{FF2B5EF4-FFF2-40B4-BE49-F238E27FC236}">
                <a16:creationId xmlns:a16="http://schemas.microsoft.com/office/drawing/2014/main" id="{1E96D4FB-C15F-4F17-AC66-17E216B84AD4}"/>
              </a:ext>
            </a:extLst>
          </p:cNvPr>
          <p:cNvSpPr>
            <a:spLocks noGrp="1"/>
          </p:cNvSpPr>
          <p:nvPr>
            <p:ph type="body" sz="quarter" idx="14"/>
          </p:nvPr>
        </p:nvSpPr>
        <p:spPr/>
        <p:txBody>
          <a:bodyPr/>
          <a:lstStyle/>
          <a:p>
            <a:r>
              <a:rPr lang="en-US" sz="2400" b="1" dirty="0"/>
              <a:t>Do you prepare your own international tax forms and computations?</a:t>
            </a:r>
          </a:p>
        </p:txBody>
      </p:sp>
      <p:sp>
        <p:nvSpPr>
          <p:cNvPr id="9" name="Rectangle 8">
            <a:extLst>
              <a:ext uri="{FF2B5EF4-FFF2-40B4-BE49-F238E27FC236}">
                <a16:creationId xmlns:a16="http://schemas.microsoft.com/office/drawing/2014/main" id="{D85734EB-BCD1-4EDE-A01B-387ABF4EAD5E}"/>
              </a:ext>
            </a:extLst>
          </p:cNvPr>
          <p:cNvSpPr/>
          <p:nvPr/>
        </p:nvSpPr>
        <p:spPr>
          <a:xfrm>
            <a:off x="0" y="2143125"/>
            <a:ext cx="12198350" cy="78105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Rectangle 7">
            <a:extLst>
              <a:ext uri="{FF2B5EF4-FFF2-40B4-BE49-F238E27FC236}">
                <a16:creationId xmlns:a16="http://schemas.microsoft.com/office/drawing/2014/main" id="{67A9795F-6C6E-4703-A05D-0BFE42F7652B}"/>
              </a:ext>
            </a:extLst>
          </p:cNvPr>
          <p:cNvSpPr>
            <a:spLocks noChangeArrowheads="1"/>
          </p:cNvSpPr>
          <p:nvPr/>
        </p:nvSpPr>
        <p:spPr bwMode="auto">
          <a:xfrm>
            <a:off x="704849" y="2318322"/>
            <a:ext cx="457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bg1"/>
                </a:solidFill>
                <a:effectLst/>
                <a:latin typeface="+mn-lt"/>
              </a:rPr>
              <a:t>Let’s hear from you</a:t>
            </a:r>
          </a:p>
        </p:txBody>
      </p:sp>
      <p:cxnSp>
        <p:nvCxnSpPr>
          <p:cNvPr id="17" name="Straight Connector 16">
            <a:extLst>
              <a:ext uri="{FF2B5EF4-FFF2-40B4-BE49-F238E27FC236}">
                <a16:creationId xmlns:a16="http://schemas.microsoft.com/office/drawing/2014/main" id="{0DDC741D-B578-487D-81EE-88DC0E051B47}"/>
              </a:ext>
            </a:extLst>
          </p:cNvPr>
          <p:cNvCxnSpPr/>
          <p:nvPr/>
        </p:nvCxnSpPr>
        <p:spPr>
          <a:xfrm>
            <a:off x="6099048" y="3090672"/>
            <a:ext cx="0" cy="292608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7F29460F-0E30-4C9D-B6E2-568C5445EAA2}"/>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5549436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4D2F7-1C83-4F8B-910F-5B87028A0FC8}"/>
              </a:ext>
            </a:extLst>
          </p:cNvPr>
          <p:cNvSpPr>
            <a:spLocks noGrp="1"/>
          </p:cNvSpPr>
          <p:nvPr>
            <p:ph type="title"/>
          </p:nvPr>
        </p:nvSpPr>
        <p:spPr/>
        <p:txBody>
          <a:bodyPr/>
          <a:lstStyle/>
          <a:p>
            <a:r>
              <a:rPr lang="en-US" dirty="0"/>
              <a:t>Additional considerations (not an exhaustive list)</a:t>
            </a:r>
          </a:p>
        </p:txBody>
      </p:sp>
      <p:sp>
        <p:nvSpPr>
          <p:cNvPr id="3" name="Content Placeholder 2">
            <a:extLst>
              <a:ext uri="{FF2B5EF4-FFF2-40B4-BE49-F238E27FC236}">
                <a16:creationId xmlns:a16="http://schemas.microsoft.com/office/drawing/2014/main" id="{CB7687B2-EE83-496B-A08C-45649A5A7D48}"/>
              </a:ext>
            </a:extLst>
          </p:cNvPr>
          <p:cNvSpPr>
            <a:spLocks noGrp="1"/>
          </p:cNvSpPr>
          <p:nvPr>
            <p:ph idx="1"/>
          </p:nvPr>
        </p:nvSpPr>
        <p:spPr>
          <a:xfrm>
            <a:off x="609918" y="1137920"/>
            <a:ext cx="11196895" cy="4947920"/>
          </a:xfrm>
        </p:spPr>
        <p:txBody>
          <a:bodyPr/>
          <a:lstStyle/>
          <a:p>
            <a:r>
              <a:rPr lang="en-US" dirty="0"/>
              <a:t>Immigration requirements begin on day one (if not a citizen of the local country).</a:t>
            </a:r>
          </a:p>
          <a:p>
            <a:r>
              <a:rPr lang="en-US" dirty="0"/>
              <a:t>If an employee is expecting an “expat” arrangement to be made whole on taxes while still on US payroll, these can be very complicated and expensive arrangements.</a:t>
            </a:r>
          </a:p>
          <a:p>
            <a:r>
              <a:rPr lang="en-US" dirty="0"/>
              <a:t>Labor regulations and cultural expectations may be different from the US; the employee may require a locally compliant employment agreement.</a:t>
            </a:r>
          </a:p>
          <a:p>
            <a:r>
              <a:rPr lang="en-US" dirty="0"/>
              <a:t>Converting an employee to an independent contractor is not a recommended option.</a:t>
            </a:r>
          </a:p>
          <a:p>
            <a:r>
              <a:rPr lang="en-US" dirty="0"/>
              <a:t>Consider engaging a professional employment organization (PEO) even in the absence of a PE.</a:t>
            </a:r>
          </a:p>
        </p:txBody>
      </p:sp>
      <p:sp>
        <p:nvSpPr>
          <p:cNvPr id="6" name="Footer Placeholder 4">
            <a:extLst>
              <a:ext uri="{FF2B5EF4-FFF2-40B4-BE49-F238E27FC236}">
                <a16:creationId xmlns:a16="http://schemas.microsoft.com/office/drawing/2014/main" id="{017154A7-969D-452B-A175-374A735A4179}"/>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4841617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a:xfrm>
            <a:off x="803275" y="1427163"/>
            <a:ext cx="4987925" cy="2535237"/>
          </a:xfrm>
        </p:spPr>
        <p:txBody>
          <a:bodyPr/>
          <a:lstStyle/>
          <a:p>
            <a:pPr marR="0" lvl="0" algn="l" defTabSz="914400" rtl="0" eaLnBrk="1" fontAlgn="auto" latinLnBrk="0" hangingPunct="1">
              <a:lnSpc>
                <a:spcPct val="100000"/>
              </a:lnSpc>
              <a:spcBef>
                <a:spcPts val="0"/>
              </a:spcBef>
              <a:spcAft>
                <a:spcPts val="1800"/>
              </a:spcAft>
              <a:buClr>
                <a:srgbClr val="FFE600"/>
              </a:buClr>
              <a:buSzPct val="110000"/>
              <a:tabLst/>
              <a:defRPr/>
            </a:pPr>
            <a:r>
              <a:rPr kumimoji="0" lang="en-US" sz="3200" b="0" i="0" u="none" strike="noStrike" kern="1200" cap="none" spc="0" normalizeH="0" baseline="0" noProof="0" dirty="0">
                <a:ln>
                  <a:noFill/>
                </a:ln>
                <a:effectLst/>
                <a:uLnTx/>
                <a:uFillTx/>
                <a:latin typeface="EYInterstate Light"/>
                <a:ea typeface="+mn-ea"/>
                <a:cs typeface="+mn-cs"/>
              </a:rPr>
              <a:t>Foreign Account Tax Compliance Act (FATCA), </a:t>
            </a:r>
            <a:r>
              <a:rPr lang="en-US" sz="3200" b="0" i="0" dirty="0">
                <a:effectLst/>
                <a:latin typeface="+mj-lt"/>
              </a:rPr>
              <a:t>Common Reporting Standard (CRS) </a:t>
            </a:r>
            <a:r>
              <a:rPr kumimoji="0" lang="en-US" sz="3200" b="0" i="0" u="none" strike="noStrike" kern="1200" cap="none" spc="0" normalizeH="0" baseline="0" noProof="0" dirty="0">
                <a:ln>
                  <a:noFill/>
                </a:ln>
                <a:effectLst/>
                <a:uLnTx/>
                <a:uFillTx/>
                <a:latin typeface="+mj-lt"/>
                <a:ea typeface="+mn-ea"/>
                <a:cs typeface="+mn-cs"/>
              </a:rPr>
              <a:t>and grants</a:t>
            </a:r>
          </a:p>
        </p:txBody>
      </p:sp>
      <p:sp>
        <p:nvSpPr>
          <p:cNvPr id="4" name="Footer Placeholder 4">
            <a:extLst>
              <a:ext uri="{FF2B5EF4-FFF2-40B4-BE49-F238E27FC236}">
                <a16:creationId xmlns:a16="http://schemas.microsoft.com/office/drawing/2014/main" id="{A43B238E-A043-4978-B47C-7D3458068886}"/>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30649023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B53B1-9623-440D-85D7-7206880C976A}"/>
              </a:ext>
            </a:extLst>
          </p:cNvPr>
          <p:cNvSpPr>
            <a:spLocks noGrp="1"/>
          </p:cNvSpPr>
          <p:nvPr>
            <p:ph type="title"/>
          </p:nvPr>
        </p:nvSpPr>
        <p:spPr/>
        <p:txBody>
          <a:bodyPr/>
          <a:lstStyle/>
          <a:p>
            <a:r>
              <a:rPr lang="en-US" dirty="0"/>
              <a:t>FATCA and CRS overview</a:t>
            </a:r>
            <a:br>
              <a:rPr lang="en-US" dirty="0"/>
            </a:br>
            <a:endParaRPr lang="en-US" dirty="0"/>
          </a:p>
        </p:txBody>
      </p:sp>
      <p:sp>
        <p:nvSpPr>
          <p:cNvPr id="3" name="Content Placeholder 2">
            <a:extLst>
              <a:ext uri="{FF2B5EF4-FFF2-40B4-BE49-F238E27FC236}">
                <a16:creationId xmlns:a16="http://schemas.microsoft.com/office/drawing/2014/main" id="{848816C5-B224-4296-8490-89715413E214}"/>
              </a:ext>
            </a:extLst>
          </p:cNvPr>
          <p:cNvSpPr>
            <a:spLocks noGrp="1"/>
          </p:cNvSpPr>
          <p:nvPr>
            <p:ph idx="1"/>
          </p:nvPr>
        </p:nvSpPr>
        <p:spPr/>
        <p:txBody>
          <a:bodyPr/>
          <a:lstStyle/>
          <a:p>
            <a:r>
              <a:rPr lang="en-US" dirty="0"/>
              <a:t>FATCA was enacted on March 18, 2010, as part of the Hiring Incentives to Restore Employment (HIRE) Act and is effective as of July 1, 2014.</a:t>
            </a:r>
          </a:p>
          <a:p>
            <a:r>
              <a:rPr lang="en-US" dirty="0"/>
              <a:t>FATCA impacts Foreign Financial Institutions (FFIs) and US Withholding Agents (USWAs).</a:t>
            </a:r>
          </a:p>
          <a:p>
            <a:r>
              <a:rPr lang="en-US" dirty="0"/>
              <a:t>Generally, FFIs include depository institutions, custodial institutions, investment entities, certain types of insurance companies that have cash value products or annuities.</a:t>
            </a:r>
          </a:p>
          <a:p>
            <a:r>
              <a:rPr lang="en-US" dirty="0"/>
              <a:t>CRS is an information model developed and approved by the OECD on July 15, 2014, for the automatic exchange of information (AEOI) to support international tax transparency. The standard is enacted via local legislation and Competent Authority Agreements (CAAs) signed between participating countries.</a:t>
            </a:r>
          </a:p>
          <a:p>
            <a:r>
              <a:rPr lang="en-US" dirty="0"/>
              <a:t>Approximately 100 countries participate in CRS globally.</a:t>
            </a:r>
          </a:p>
          <a:p>
            <a:r>
              <a:rPr lang="en-US" dirty="0"/>
              <a:t>The US is not a CRS participating jurisdiction.</a:t>
            </a:r>
          </a:p>
          <a:p>
            <a:r>
              <a:rPr lang="en-US" b="1" dirty="0"/>
              <a:t>Note</a:t>
            </a:r>
            <a:r>
              <a:rPr lang="en-US" dirty="0"/>
              <a:t>: Banks can have investment funds as well.</a:t>
            </a:r>
          </a:p>
          <a:p>
            <a:endParaRPr lang="en-US" dirty="0"/>
          </a:p>
        </p:txBody>
      </p:sp>
      <p:sp>
        <p:nvSpPr>
          <p:cNvPr id="6" name="Footer Placeholder 4">
            <a:extLst>
              <a:ext uri="{FF2B5EF4-FFF2-40B4-BE49-F238E27FC236}">
                <a16:creationId xmlns:a16="http://schemas.microsoft.com/office/drawing/2014/main" id="{25B6FF48-6448-4E0C-970A-366776D15692}"/>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0431389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A1DE55-7323-495C-830D-903DF45AD32C}"/>
              </a:ext>
            </a:extLst>
          </p:cNvPr>
          <p:cNvGrpSpPr/>
          <p:nvPr/>
        </p:nvGrpSpPr>
        <p:grpSpPr>
          <a:xfrm>
            <a:off x="8322134" y="1537441"/>
            <a:ext cx="3002358" cy="4461425"/>
            <a:chOff x="8322134" y="1235990"/>
            <a:chExt cx="3002358" cy="4461425"/>
          </a:xfrm>
        </p:grpSpPr>
        <p:sp>
          <p:nvSpPr>
            <p:cNvPr id="9" name="Rectangle 8">
              <a:extLst>
                <a:ext uri="{FF2B5EF4-FFF2-40B4-BE49-F238E27FC236}">
                  <a16:creationId xmlns:a16="http://schemas.microsoft.com/office/drawing/2014/main" id="{E2BFA04E-86D3-4D43-8046-6BD01B04CC68}"/>
                </a:ext>
              </a:extLst>
            </p:cNvPr>
            <p:cNvSpPr/>
            <p:nvPr/>
          </p:nvSpPr>
          <p:spPr>
            <a:xfrm>
              <a:off x="8323697" y="2187650"/>
              <a:ext cx="3000795" cy="3509765"/>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spcAft>
                  <a:spcPts val="600"/>
                </a:spcAft>
                <a:buSzPct val="110000"/>
                <a:buFont typeface="EYInterstate Light" panose="02000506000000020004" pitchFamily="2" charset="0"/>
                <a:buChar char="•"/>
              </a:pPr>
              <a:r>
                <a:rPr lang="en-US" sz="1100" b="1" dirty="0">
                  <a:solidFill>
                    <a:schemeClr val="bg1"/>
                  </a:solidFill>
                </a:rPr>
                <a:t>Assist you in your information reporting and tax withholding responsibilities.</a:t>
              </a:r>
            </a:p>
            <a:p>
              <a:pPr marL="171450" indent="-171450">
                <a:spcAft>
                  <a:spcPts val="600"/>
                </a:spcAft>
                <a:buSzPct val="110000"/>
                <a:buFont typeface="EYInterstate Light" panose="02000506000000020004" pitchFamily="2" charset="0"/>
                <a:buChar char="•"/>
              </a:pPr>
              <a:r>
                <a:rPr lang="en-US" sz="1100" b="1" dirty="0">
                  <a:solidFill>
                    <a:schemeClr val="bg1"/>
                  </a:solidFill>
                </a:rPr>
                <a:t>Minimize costs and intrusiveness of compliance while simultaneously reducing potential exposures for withholding taxes, interest and penalties.</a:t>
              </a:r>
            </a:p>
            <a:p>
              <a:pPr marL="171450" indent="-171450">
                <a:spcAft>
                  <a:spcPts val="600"/>
                </a:spcAft>
                <a:buSzPct val="110000"/>
                <a:buFont typeface="EYInterstate Light" panose="02000506000000020004" pitchFamily="2" charset="0"/>
                <a:buChar char="•"/>
              </a:pPr>
              <a:r>
                <a:rPr lang="en-US" sz="1100" b="1" dirty="0">
                  <a:solidFill>
                    <a:schemeClr val="bg1"/>
                  </a:solidFill>
                </a:rPr>
                <a:t>Keep you informed of the latest developments.</a:t>
              </a:r>
            </a:p>
            <a:p>
              <a:pPr marL="171450" indent="-171450">
                <a:spcAft>
                  <a:spcPts val="600"/>
                </a:spcAft>
                <a:buSzPct val="110000"/>
                <a:buFont typeface="EYInterstate Light" panose="02000506000000020004" pitchFamily="2" charset="0"/>
                <a:buChar char="•"/>
              </a:pPr>
              <a:r>
                <a:rPr lang="en-US" sz="1100" b="1" dirty="0">
                  <a:solidFill>
                    <a:schemeClr val="bg1"/>
                  </a:solidFill>
                </a:rPr>
                <a:t>Interpret the effects of new and existing rules and regulations on your organization.</a:t>
              </a:r>
            </a:p>
            <a:p>
              <a:pPr marL="171450" indent="-171450">
                <a:spcAft>
                  <a:spcPts val="600"/>
                </a:spcAft>
                <a:buSzPct val="110000"/>
                <a:buFont typeface="EYInterstate Light" panose="02000506000000020004" pitchFamily="2" charset="0"/>
                <a:buChar char="•"/>
              </a:pPr>
              <a:r>
                <a:rPr lang="en-US" sz="1100" b="1" dirty="0">
                  <a:solidFill>
                    <a:schemeClr val="bg1"/>
                  </a:solidFill>
                </a:rPr>
                <a:t>Guide you in effectively implementing these rules and regulations throughout your organization.</a:t>
              </a:r>
            </a:p>
            <a:p>
              <a:pPr marL="171450" indent="-171450">
                <a:spcAft>
                  <a:spcPts val="600"/>
                </a:spcAft>
                <a:buSzPct val="110000"/>
                <a:buFont typeface="EYInterstate Light" panose="02000506000000020004" pitchFamily="2" charset="0"/>
                <a:buChar char="•"/>
              </a:pPr>
              <a:r>
                <a:rPr lang="en-US" sz="1100" b="1" dirty="0">
                  <a:solidFill>
                    <a:schemeClr val="bg1"/>
                  </a:solidFill>
                </a:rPr>
                <a:t>Implement technological solutions that are cost-efficient, proven, sustainable and reliable.</a:t>
              </a:r>
            </a:p>
          </p:txBody>
        </p:sp>
        <p:sp>
          <p:nvSpPr>
            <p:cNvPr id="3" name="Rectangle 2">
              <a:extLst>
                <a:ext uri="{FF2B5EF4-FFF2-40B4-BE49-F238E27FC236}">
                  <a16:creationId xmlns:a16="http://schemas.microsoft.com/office/drawing/2014/main" id="{51A3763F-80C5-4CF4-AD33-26C6F3825F07}"/>
                </a:ext>
              </a:extLst>
            </p:cNvPr>
            <p:cNvSpPr/>
            <p:nvPr/>
          </p:nvSpPr>
          <p:spPr>
            <a:xfrm>
              <a:off x="8322134" y="1235990"/>
              <a:ext cx="3000795" cy="936480"/>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b="1" dirty="0">
                  <a:solidFill>
                    <a:schemeClr val="tx1"/>
                  </a:solidFill>
                </a:rPr>
                <a:t>The EY Information Reporting and Withholding team can help you.</a:t>
              </a:r>
            </a:p>
          </p:txBody>
        </p:sp>
      </p:grpSp>
      <p:graphicFrame>
        <p:nvGraphicFramePr>
          <p:cNvPr id="10" name="Table 10">
            <a:extLst>
              <a:ext uri="{FF2B5EF4-FFF2-40B4-BE49-F238E27FC236}">
                <a16:creationId xmlns:a16="http://schemas.microsoft.com/office/drawing/2014/main" id="{5F1C8E32-1A13-47CA-B651-A753FB26841A}"/>
              </a:ext>
            </a:extLst>
          </p:cNvPr>
          <p:cNvGraphicFramePr>
            <a:graphicFrameLocks noGrp="1"/>
          </p:cNvGraphicFramePr>
          <p:nvPr>
            <p:extLst>
              <p:ext uri="{D42A27DB-BD31-4B8C-83A1-F6EECF244321}">
                <p14:modId xmlns:p14="http://schemas.microsoft.com/office/powerpoint/2010/main" val="4076633439"/>
              </p:ext>
            </p:extLst>
          </p:nvPr>
        </p:nvGraphicFramePr>
        <p:xfrm>
          <a:off x="1234692" y="1235989"/>
          <a:ext cx="5425910" cy="4849851"/>
        </p:xfrm>
        <a:graphic>
          <a:graphicData uri="http://schemas.openxmlformats.org/drawingml/2006/table">
            <a:tbl>
              <a:tblPr firstRow="1" bandRow="1">
                <a:tableStyleId>{5C22544A-7EE6-4342-B048-85BDC9FD1C3A}</a:tableStyleId>
              </a:tblPr>
              <a:tblGrid>
                <a:gridCol w="2709837">
                  <a:extLst>
                    <a:ext uri="{9D8B030D-6E8A-4147-A177-3AD203B41FA5}">
                      <a16:colId xmlns:a16="http://schemas.microsoft.com/office/drawing/2014/main" val="1625561331"/>
                    </a:ext>
                  </a:extLst>
                </a:gridCol>
                <a:gridCol w="2716073">
                  <a:extLst>
                    <a:ext uri="{9D8B030D-6E8A-4147-A177-3AD203B41FA5}">
                      <a16:colId xmlns:a16="http://schemas.microsoft.com/office/drawing/2014/main" val="304889253"/>
                    </a:ext>
                  </a:extLst>
                </a:gridCol>
              </a:tblGrid>
              <a:tr h="948208">
                <a:tc>
                  <a:txBody>
                    <a:bodyPr/>
                    <a:lstStyle/>
                    <a:p>
                      <a:pPr algn="ctr">
                        <a:spcBef>
                          <a:spcPts val="600"/>
                        </a:spcBef>
                        <a:spcAft>
                          <a:spcPts val="600"/>
                        </a:spcAft>
                      </a:pPr>
                      <a:r>
                        <a:rPr lang="en-US" sz="1100" dirty="0">
                          <a:solidFill>
                            <a:schemeClr val="tx1"/>
                          </a:solidFill>
                        </a:rPr>
                        <a:t>FATCA and CRS have created complex and costly compliance burdens in addition to existing regimes.</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7480"/>
                    </a:solidFill>
                  </a:tcPr>
                </a:tc>
                <a:tc>
                  <a:txBody>
                    <a:bodyPr/>
                    <a:lstStyle/>
                    <a:p>
                      <a:pPr algn="ctr">
                        <a:spcBef>
                          <a:spcPts val="600"/>
                        </a:spcBef>
                        <a:spcAft>
                          <a:spcPts val="600"/>
                        </a:spcAft>
                      </a:pPr>
                      <a:r>
                        <a:rPr lang="en-US" sz="1100" dirty="0">
                          <a:solidFill>
                            <a:schemeClr val="tx1"/>
                          </a:solidFill>
                        </a:rPr>
                        <a:t>Exempt organizations and institutional investors face challenges to achieve compliance.</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7480"/>
                    </a:solidFill>
                  </a:tcPr>
                </a:tc>
                <a:extLst>
                  <a:ext uri="{0D108BD9-81ED-4DB2-BD59-A6C34878D82A}">
                    <a16:rowId xmlns:a16="http://schemas.microsoft.com/office/drawing/2014/main" val="3900865834"/>
                  </a:ext>
                </a:extLst>
              </a:tr>
              <a:tr h="3295412">
                <a:tc>
                  <a:txBody>
                    <a:bodyPr/>
                    <a:lstStyle/>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Numerous jurisdiction-specific requirements continue to evolve and expand; current guidance is unclear.</a:t>
                      </a:r>
                    </a:p>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Compliance with these new laws requires an understanding of the new documentation, reporting and withholding requirements from the perspective of a payor and a payee.</a:t>
                      </a:r>
                    </a:p>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Endowments, pensions and tax excepts are investing around the globe, creating complications, specifically so as the US is not a participating CRS jurisdiction.</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There could be a lack of awareness and understanding of requirements. </a:t>
                      </a:r>
                    </a:p>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Skill sets and systems are needed that have non-core capabilities (e.g., accounts payable, treasury, legal and investments all required to comply).</a:t>
                      </a:r>
                    </a:p>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Grants/scholarships/endowments made to non-US recipients are often complicated and factually driven — the regulations are not easy to navigate in this area, creating exposure.</a:t>
                      </a:r>
                    </a:p>
                    <a:p>
                      <a:pPr marL="171450" indent="-171450">
                        <a:spcBef>
                          <a:spcPts val="600"/>
                        </a:spcBef>
                        <a:spcAft>
                          <a:spcPts val="600"/>
                        </a:spcAft>
                        <a:buClr>
                          <a:schemeClr val="bg1"/>
                        </a:buClr>
                        <a:buSzPct val="110000"/>
                        <a:buFont typeface="EYInterstate Light" panose="02000506000000020004" pitchFamily="2" charset="0"/>
                        <a:buChar char="•"/>
                      </a:pPr>
                      <a:r>
                        <a:rPr lang="en-US" sz="1100" dirty="0">
                          <a:solidFill>
                            <a:schemeClr val="bg1"/>
                          </a:solidFill>
                        </a:rPr>
                        <a:t>This is pressure to supply the Controlling Person’s personal information for exempt organizations and institutional investors.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3454158951"/>
                  </a:ext>
                </a:extLst>
              </a:tr>
              <a:tr h="606231">
                <a:tc gridSpan="2">
                  <a:txBody>
                    <a:bodyPr/>
                    <a:lstStyle/>
                    <a:p>
                      <a:pPr marL="0" indent="0">
                        <a:spcBef>
                          <a:spcPts val="600"/>
                        </a:spcBef>
                        <a:spcAft>
                          <a:spcPts val="600"/>
                        </a:spcAft>
                        <a:buClr>
                          <a:schemeClr val="bg1"/>
                        </a:buClr>
                        <a:buSzPct val="110000"/>
                        <a:buFont typeface="EYInterstate Light" panose="02000506000000020004" pitchFamily="2" charset="0"/>
                        <a:buNone/>
                      </a:pPr>
                      <a:r>
                        <a:rPr lang="en-US" sz="1100" b="1" dirty="0">
                          <a:solidFill>
                            <a:schemeClr val="bg1"/>
                          </a:solidFill>
                        </a:rPr>
                        <a:t>Emerging global reporting requirements present a challenge for exempt organizations and institutional investors, both in an accounts payable sense, but also driven by the documentation required by your investment relationships.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C4CD"/>
                    </a:solidFill>
                  </a:tcPr>
                </a:tc>
                <a:tc hMerge="1">
                  <a:txBody>
                    <a:bodyPr/>
                    <a:lstStyle/>
                    <a:p>
                      <a:pPr marL="171450" indent="-171450">
                        <a:buClr>
                          <a:schemeClr val="bg1"/>
                        </a:buClr>
                        <a:buSzPct val="110000"/>
                        <a:buFont typeface="EYInterstate Light" panose="02000506000000020004" pitchFamily="2" charset="0"/>
                        <a:buChar char="•"/>
                      </a:pPr>
                      <a:endParaRPr lang="en-US" sz="1150"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570144625"/>
                  </a:ext>
                </a:extLst>
              </a:tr>
            </a:tbl>
          </a:graphicData>
        </a:graphic>
      </p:graphicFrame>
      <p:sp>
        <p:nvSpPr>
          <p:cNvPr id="2" name="Title 1">
            <a:extLst>
              <a:ext uri="{FF2B5EF4-FFF2-40B4-BE49-F238E27FC236}">
                <a16:creationId xmlns:a16="http://schemas.microsoft.com/office/drawing/2014/main" id="{7DDB6686-9BFE-496D-ADB5-9E82E02A5CA4}"/>
              </a:ext>
            </a:extLst>
          </p:cNvPr>
          <p:cNvSpPr>
            <a:spLocks noGrp="1"/>
          </p:cNvSpPr>
          <p:nvPr>
            <p:ph type="title"/>
          </p:nvPr>
        </p:nvSpPr>
        <p:spPr/>
        <p:txBody>
          <a:bodyPr/>
          <a:lstStyle/>
          <a:p>
            <a:r>
              <a:rPr lang="en-US" spc="-50" dirty="0"/>
              <a:t>FATCA</a:t>
            </a:r>
            <a:r>
              <a:rPr lang="en-US" spc="-65" dirty="0"/>
              <a:t> </a:t>
            </a:r>
            <a:r>
              <a:rPr lang="en-US" dirty="0"/>
              <a:t>and</a:t>
            </a:r>
            <a:r>
              <a:rPr lang="en-US" spc="-55" dirty="0"/>
              <a:t> </a:t>
            </a:r>
            <a:r>
              <a:rPr lang="en-US" dirty="0"/>
              <a:t>CRS</a:t>
            </a:r>
            <a:r>
              <a:rPr lang="en-US" spc="-30" dirty="0"/>
              <a:t> </a:t>
            </a:r>
            <a:r>
              <a:rPr lang="en-US" dirty="0"/>
              <a:t>IITC</a:t>
            </a:r>
            <a:r>
              <a:rPr lang="en-US" spc="-60" dirty="0"/>
              <a:t> </a:t>
            </a:r>
            <a:r>
              <a:rPr lang="en-US" dirty="0"/>
              <a:t>executive</a:t>
            </a:r>
            <a:r>
              <a:rPr lang="en-US" spc="-50" dirty="0"/>
              <a:t> </a:t>
            </a:r>
            <a:r>
              <a:rPr lang="en-US" spc="-10" dirty="0"/>
              <a:t>summary</a:t>
            </a:r>
            <a:endParaRPr lang="en-US" dirty="0"/>
          </a:p>
        </p:txBody>
      </p:sp>
      <p:sp>
        <p:nvSpPr>
          <p:cNvPr id="14" name="object 5">
            <a:extLst>
              <a:ext uri="{FF2B5EF4-FFF2-40B4-BE49-F238E27FC236}">
                <a16:creationId xmlns:a16="http://schemas.microsoft.com/office/drawing/2014/main" id="{02743534-7794-4CA9-AEA1-13C423E4E2B1}"/>
              </a:ext>
            </a:extLst>
          </p:cNvPr>
          <p:cNvSpPr/>
          <p:nvPr/>
        </p:nvSpPr>
        <p:spPr>
          <a:xfrm>
            <a:off x="7222029" y="1920041"/>
            <a:ext cx="601946" cy="3685540"/>
          </a:xfrm>
          <a:custGeom>
            <a:avLst/>
            <a:gdLst/>
            <a:ahLst/>
            <a:cxnLst/>
            <a:rect l="l" t="t" r="r" b="b"/>
            <a:pathLst>
              <a:path w="203200" h="3685540">
                <a:moveTo>
                  <a:pt x="0" y="0"/>
                </a:moveTo>
                <a:lnTo>
                  <a:pt x="0" y="3685032"/>
                </a:lnTo>
                <a:lnTo>
                  <a:pt x="202692" y="1842516"/>
                </a:lnTo>
                <a:lnTo>
                  <a:pt x="0" y="0"/>
                </a:lnTo>
                <a:close/>
              </a:path>
            </a:pathLst>
          </a:custGeom>
          <a:solidFill>
            <a:srgbClr val="FFE600"/>
          </a:solidFill>
        </p:spPr>
        <p:txBody>
          <a:bodyPr wrap="square" lIns="0" tIns="0" rIns="0" bIns="0" rtlCol="0"/>
          <a:lstStyle/>
          <a:p>
            <a:endParaRPr dirty="0"/>
          </a:p>
        </p:txBody>
      </p:sp>
      <p:sp>
        <p:nvSpPr>
          <p:cNvPr id="11" name="Footer Placeholder 4">
            <a:extLst>
              <a:ext uri="{FF2B5EF4-FFF2-40B4-BE49-F238E27FC236}">
                <a16:creationId xmlns:a16="http://schemas.microsoft.com/office/drawing/2014/main" id="{6FE96112-1C87-40EE-AD5C-AF163F1A73BB}"/>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048300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F11FD-7BC4-440A-A9CF-0E0EDD951491}"/>
              </a:ext>
            </a:extLst>
          </p:cNvPr>
          <p:cNvSpPr>
            <a:spLocks noGrp="1"/>
          </p:cNvSpPr>
          <p:nvPr>
            <p:ph type="title"/>
          </p:nvPr>
        </p:nvSpPr>
        <p:spPr/>
        <p:txBody>
          <a:bodyPr/>
          <a:lstStyle/>
          <a:p>
            <a:r>
              <a:rPr lang="en-US" spc="-50" dirty="0"/>
              <a:t>FATCA</a:t>
            </a:r>
            <a:r>
              <a:rPr lang="en-US" spc="-30" dirty="0"/>
              <a:t> </a:t>
            </a:r>
            <a:r>
              <a:rPr lang="en-US" dirty="0"/>
              <a:t>vs.</a:t>
            </a:r>
            <a:r>
              <a:rPr lang="en-US" spc="-20" dirty="0"/>
              <a:t> </a:t>
            </a:r>
            <a:r>
              <a:rPr lang="en-US" dirty="0"/>
              <a:t>CRS</a:t>
            </a:r>
            <a:r>
              <a:rPr lang="en-US" spc="-20" dirty="0"/>
              <a:t> </a:t>
            </a:r>
            <a:r>
              <a:rPr lang="en-US" dirty="0"/>
              <a:t>—</a:t>
            </a:r>
            <a:r>
              <a:rPr lang="en-US" spc="-35" dirty="0"/>
              <a:t> </a:t>
            </a:r>
            <a:r>
              <a:rPr lang="en-US" dirty="0"/>
              <a:t>a</a:t>
            </a:r>
            <a:r>
              <a:rPr lang="en-US" spc="-30" dirty="0"/>
              <a:t> </a:t>
            </a:r>
            <a:r>
              <a:rPr lang="en-US" spc="-10" dirty="0"/>
              <a:t>comparison</a:t>
            </a:r>
            <a:endParaRPr lang="en-US" dirty="0"/>
          </a:p>
        </p:txBody>
      </p:sp>
      <p:graphicFrame>
        <p:nvGraphicFramePr>
          <p:cNvPr id="3" name="Table 3">
            <a:extLst>
              <a:ext uri="{FF2B5EF4-FFF2-40B4-BE49-F238E27FC236}">
                <a16:creationId xmlns:a16="http://schemas.microsoft.com/office/drawing/2014/main" id="{783AD395-7814-4420-817A-622249593E30}"/>
              </a:ext>
            </a:extLst>
          </p:cNvPr>
          <p:cNvGraphicFramePr>
            <a:graphicFrameLocks noGrp="1"/>
          </p:cNvGraphicFramePr>
          <p:nvPr>
            <p:extLst>
              <p:ext uri="{D42A27DB-BD31-4B8C-83A1-F6EECF244321}">
                <p14:modId xmlns:p14="http://schemas.microsoft.com/office/powerpoint/2010/main" val="3238489873"/>
              </p:ext>
            </p:extLst>
          </p:nvPr>
        </p:nvGraphicFramePr>
        <p:xfrm>
          <a:off x="609917" y="1148949"/>
          <a:ext cx="10972800" cy="4546600"/>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500868417"/>
                    </a:ext>
                  </a:extLst>
                </a:gridCol>
                <a:gridCol w="4389120">
                  <a:extLst>
                    <a:ext uri="{9D8B030D-6E8A-4147-A177-3AD203B41FA5}">
                      <a16:colId xmlns:a16="http://schemas.microsoft.com/office/drawing/2014/main" val="1351439506"/>
                    </a:ext>
                  </a:extLst>
                </a:gridCol>
                <a:gridCol w="4389120">
                  <a:extLst>
                    <a:ext uri="{9D8B030D-6E8A-4147-A177-3AD203B41FA5}">
                      <a16:colId xmlns:a16="http://schemas.microsoft.com/office/drawing/2014/main" val="1796810112"/>
                    </a:ext>
                  </a:extLst>
                </a:gridCol>
              </a:tblGrid>
              <a:tr h="370840">
                <a:tc>
                  <a:txBody>
                    <a:bodyPr/>
                    <a:lstStyle/>
                    <a:p>
                      <a:endParaRPr lang="en-US" sz="16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600" dirty="0">
                          <a:solidFill>
                            <a:schemeClr val="tx1"/>
                          </a:solidFill>
                        </a:rPr>
                        <a:t>US FATCA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7480"/>
                    </a:solidFill>
                  </a:tcPr>
                </a:tc>
                <a:tc>
                  <a:txBody>
                    <a:bodyPr/>
                    <a:lstStyle/>
                    <a:p>
                      <a:r>
                        <a:rPr lang="en-US" sz="1600" dirty="0">
                          <a:solidFill>
                            <a:schemeClr val="tx1"/>
                          </a:solidFill>
                        </a:rPr>
                        <a:t>CRS</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7480"/>
                    </a:solidFill>
                  </a:tcPr>
                </a:tc>
                <a:extLst>
                  <a:ext uri="{0D108BD9-81ED-4DB2-BD59-A6C34878D82A}">
                    <a16:rowId xmlns:a16="http://schemas.microsoft.com/office/drawing/2014/main" val="2139384706"/>
                  </a:ext>
                </a:extLst>
              </a:tr>
              <a:tr h="370840">
                <a:tc>
                  <a:txBody>
                    <a:bodyPr/>
                    <a:lstStyle/>
                    <a:p>
                      <a:pPr algn="ctr"/>
                      <a:r>
                        <a:rPr lang="en-US" sz="1400" b="1" dirty="0">
                          <a:solidFill>
                            <a:schemeClr val="bg1"/>
                          </a:solidFill>
                        </a:rPr>
                        <a:t>Purpose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400" dirty="0">
                          <a:solidFill>
                            <a:schemeClr val="bg1"/>
                          </a:solidFill>
                        </a:rPr>
                        <a:t>Identify/report certain US persons and US-owned foreign entities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r>
                        <a:rPr lang="en-US" sz="1400" dirty="0">
                          <a:solidFill>
                            <a:schemeClr val="bg1"/>
                          </a:solidFill>
                        </a:rPr>
                        <a:t>Identify/report certain tax residents in CRS jurisdictions and entities controlled by tax residents</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56690446"/>
                  </a:ext>
                </a:extLst>
              </a:tr>
              <a:tr h="370840">
                <a:tc>
                  <a:txBody>
                    <a:bodyPr/>
                    <a:lstStyle/>
                    <a:p>
                      <a:pPr algn="ctr"/>
                      <a:r>
                        <a:rPr lang="en-US" sz="1400" b="1" dirty="0">
                          <a:solidFill>
                            <a:schemeClr val="bg1"/>
                          </a:solidFill>
                        </a:rPr>
                        <a:t>Due diligence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400" dirty="0">
                          <a:solidFill>
                            <a:schemeClr val="bg1"/>
                          </a:solidFill>
                        </a:rPr>
                        <a:t>US and Non-IGA: W-8s/W-9s (and documentary evidence offshore)</a:t>
                      </a:r>
                    </a:p>
                    <a:p>
                      <a:r>
                        <a:rPr lang="en-US" sz="1400" dirty="0">
                          <a:solidFill>
                            <a:schemeClr val="bg1"/>
                          </a:solidFill>
                        </a:rPr>
                        <a:t>IGA: W-8s/W-9s and self-cert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r>
                        <a:rPr lang="en-US" sz="1400" dirty="0">
                          <a:solidFill>
                            <a:schemeClr val="bg1"/>
                          </a:solidFill>
                        </a:rPr>
                        <a:t>Self-certification</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984236356"/>
                  </a:ext>
                </a:extLst>
              </a:tr>
              <a:tr h="370840">
                <a:tc>
                  <a:txBody>
                    <a:bodyPr/>
                    <a:lstStyle/>
                    <a:p>
                      <a:pPr algn="ctr"/>
                      <a:r>
                        <a:rPr lang="en-US" sz="1400" b="1" dirty="0">
                          <a:solidFill>
                            <a:schemeClr val="bg1"/>
                          </a:solidFill>
                        </a:rPr>
                        <a:t>Withholding</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234950" indent="-234950">
                        <a:buSzPct val="110000"/>
                        <a:buFont typeface="EYInterstate Light" panose="02000506000000020004" pitchFamily="2" charset="0"/>
                        <a:buChar char="•"/>
                      </a:pPr>
                      <a:r>
                        <a:rPr lang="en-US" sz="1400" dirty="0">
                          <a:solidFill>
                            <a:schemeClr val="bg1"/>
                          </a:solidFill>
                        </a:rPr>
                        <a:t>Traditional IRS penalties</a:t>
                      </a:r>
                    </a:p>
                    <a:p>
                      <a:pPr marL="234950" indent="-234950">
                        <a:buSzPct val="110000"/>
                        <a:buFont typeface="EYInterstate Light" panose="02000506000000020004" pitchFamily="2" charset="0"/>
                        <a:buChar char="•"/>
                      </a:pPr>
                      <a:r>
                        <a:rPr lang="en-US" sz="1400" dirty="0">
                          <a:solidFill>
                            <a:schemeClr val="bg1"/>
                          </a:solidFill>
                        </a:rPr>
                        <a:t>30% withholding on US-source income (except generally no withholding by FFIs in Model 1 IGA jurisdictions)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r>
                        <a:rPr lang="en-US" sz="1400" dirty="0">
                          <a:solidFill>
                            <a:schemeClr val="bg1"/>
                          </a:solidFill>
                        </a:rPr>
                        <a:t>No withholding</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932433915"/>
                  </a:ext>
                </a:extLst>
              </a:tr>
              <a:tr h="370840">
                <a:tc>
                  <a:txBody>
                    <a:bodyPr/>
                    <a:lstStyle/>
                    <a:p>
                      <a:pPr algn="ctr"/>
                      <a:r>
                        <a:rPr lang="en-US" sz="1400" b="1" dirty="0">
                          <a:solidFill>
                            <a:schemeClr val="bg1"/>
                          </a:solidFill>
                        </a:rPr>
                        <a:t>Reporting</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234950" indent="-234950">
                        <a:buSzPct val="110000"/>
                        <a:buFont typeface="EYInterstate Light" panose="02000506000000020004" pitchFamily="2" charset="0"/>
                        <a:buChar char="•"/>
                      </a:pPr>
                      <a:r>
                        <a:rPr lang="en-US" sz="1400" dirty="0">
                          <a:solidFill>
                            <a:schemeClr val="bg1"/>
                          </a:solidFill>
                        </a:rPr>
                        <a:t>Who reports? Financial Institutions</a:t>
                      </a:r>
                    </a:p>
                    <a:p>
                      <a:pPr marL="234950" indent="-234950">
                        <a:buSzPct val="110000"/>
                        <a:buFont typeface="EYInterstate Light" panose="02000506000000020004" pitchFamily="2" charset="0"/>
                        <a:buChar char="•"/>
                      </a:pPr>
                      <a:r>
                        <a:rPr lang="en-US" sz="1400" dirty="0">
                          <a:solidFill>
                            <a:schemeClr val="bg1"/>
                          </a:solidFill>
                        </a:rPr>
                        <a:t>Who is reported? US individuals, US entities and US owners of foreign entities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234950" indent="-234950" algn="l" defTabSz="914400" rtl="0" eaLnBrk="1" latinLnBrk="0" hangingPunct="1">
                        <a:buSzPct val="110000"/>
                        <a:buFont typeface="EYInterstate Light" panose="02000506000000020004" pitchFamily="2" charset="0"/>
                        <a:buChar char="•"/>
                      </a:pPr>
                      <a:r>
                        <a:rPr lang="en-US" sz="1400" kern="1200" dirty="0">
                          <a:solidFill>
                            <a:schemeClr val="bg1"/>
                          </a:solidFill>
                          <a:latin typeface="+mn-lt"/>
                          <a:ea typeface="+mn-ea"/>
                          <a:cs typeface="+mn-cs"/>
                        </a:rPr>
                        <a:t>Who reports? Reporting Financial Institutions</a:t>
                      </a:r>
                    </a:p>
                    <a:p>
                      <a:pPr marL="234950" indent="-234950" algn="l" defTabSz="914400" rtl="0" eaLnBrk="1" latinLnBrk="0" hangingPunct="1">
                        <a:buSzPct val="110000"/>
                        <a:buFont typeface="EYInterstate Light" panose="02000506000000020004" pitchFamily="2" charset="0"/>
                        <a:buChar char="•"/>
                      </a:pPr>
                      <a:r>
                        <a:rPr lang="en-US" sz="1400" kern="1200" dirty="0">
                          <a:solidFill>
                            <a:schemeClr val="bg1"/>
                          </a:solidFill>
                          <a:latin typeface="+mn-lt"/>
                          <a:ea typeface="+mn-ea"/>
                          <a:cs typeface="+mn-cs"/>
                        </a:rPr>
                        <a:t>Who is reported? Individuals and entities resident in CRS jurisdictions and tax resident owners of entities resident in other jurisdictions</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965178532"/>
                  </a:ext>
                </a:extLst>
              </a:tr>
              <a:tr h="370840">
                <a:tc>
                  <a:txBody>
                    <a:bodyPr/>
                    <a:lstStyle/>
                    <a:p>
                      <a:pPr algn="ctr"/>
                      <a:r>
                        <a:rPr lang="en-US" sz="1400" b="1" dirty="0">
                          <a:solidFill>
                            <a:schemeClr val="bg1"/>
                          </a:solidFill>
                        </a:rPr>
                        <a:t>Responsible Officer (RO) certification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1400" dirty="0">
                          <a:solidFill>
                            <a:schemeClr val="bg1"/>
                          </a:solidFill>
                        </a:rPr>
                        <a:t>Model 1 IGA: N/A</a:t>
                      </a:r>
                    </a:p>
                    <a:p>
                      <a:r>
                        <a:rPr lang="en-US" sz="1400" dirty="0">
                          <a:solidFill>
                            <a:schemeClr val="bg1"/>
                          </a:solidFill>
                        </a:rPr>
                        <a:t>Model 2 IGA/PFFI: 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r>
                        <a:rPr lang="en-US" sz="1400" dirty="0">
                          <a:solidFill>
                            <a:schemeClr val="bg1"/>
                          </a:solidFill>
                        </a:rPr>
                        <a:t>N/A</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521583241"/>
                  </a:ext>
                </a:extLst>
              </a:tr>
              <a:tr h="370840">
                <a:tc>
                  <a:txBody>
                    <a:bodyPr/>
                    <a:lstStyle/>
                    <a:p>
                      <a:pPr algn="ctr"/>
                      <a:r>
                        <a:rPr lang="en-US" sz="1400" b="1" dirty="0">
                          <a:solidFill>
                            <a:schemeClr val="bg1"/>
                          </a:solidFill>
                        </a:rPr>
                        <a:t>Noncompliance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r>
                        <a:rPr lang="en-US" sz="1400" dirty="0">
                          <a:solidFill>
                            <a:schemeClr val="bg1"/>
                          </a:solidFill>
                        </a:rPr>
                        <a:t>30% withholding on US-source income may be required for noncompliance (except in Model 1 IGA jurisdictions)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C4CD"/>
                    </a:solidFill>
                  </a:tcPr>
                </a:tc>
                <a:tc>
                  <a:txBody>
                    <a:bodyPr/>
                    <a:lstStyle/>
                    <a:p>
                      <a:r>
                        <a:rPr lang="en-US" sz="1400" dirty="0">
                          <a:solidFill>
                            <a:schemeClr val="bg1"/>
                          </a:solidFill>
                        </a:rPr>
                        <a:t>Penalties may be imposed under domestic law</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4088897827"/>
                  </a:ext>
                </a:extLst>
              </a:tr>
            </a:tbl>
          </a:graphicData>
        </a:graphic>
      </p:graphicFrame>
      <p:sp>
        <p:nvSpPr>
          <p:cNvPr id="6" name="Footer Placeholder 4">
            <a:extLst>
              <a:ext uri="{FF2B5EF4-FFF2-40B4-BE49-F238E27FC236}">
                <a16:creationId xmlns:a16="http://schemas.microsoft.com/office/drawing/2014/main" id="{48B7688F-6E61-4961-8D80-C83A77D170C9}"/>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41927078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554CD-1C67-4974-ADC2-AD4B19E51D09}"/>
              </a:ext>
            </a:extLst>
          </p:cNvPr>
          <p:cNvSpPr>
            <a:spLocks noGrp="1"/>
          </p:cNvSpPr>
          <p:nvPr>
            <p:ph type="title"/>
          </p:nvPr>
        </p:nvSpPr>
        <p:spPr/>
        <p:txBody>
          <a:bodyPr/>
          <a:lstStyle/>
          <a:p>
            <a:r>
              <a:rPr lang="en-US" dirty="0"/>
              <a:t>Entities</a:t>
            </a:r>
            <a:r>
              <a:rPr lang="en-US" spc="-45" dirty="0"/>
              <a:t> </a:t>
            </a:r>
            <a:r>
              <a:rPr lang="en-US" dirty="0"/>
              <a:t>analysis</a:t>
            </a:r>
            <a:r>
              <a:rPr lang="en-US" spc="-20" dirty="0"/>
              <a:t> </a:t>
            </a:r>
            <a:r>
              <a:rPr lang="en-US" dirty="0"/>
              <a:t>of</a:t>
            </a:r>
            <a:r>
              <a:rPr lang="en-US" spc="-25" dirty="0"/>
              <a:t> </a:t>
            </a:r>
            <a:r>
              <a:rPr lang="en-US" dirty="0"/>
              <a:t>CRS</a:t>
            </a:r>
            <a:r>
              <a:rPr lang="en-US" spc="-20" dirty="0"/>
              <a:t> </a:t>
            </a:r>
            <a:r>
              <a:rPr lang="en-US" dirty="0"/>
              <a:t>—</a:t>
            </a:r>
            <a:r>
              <a:rPr lang="en-US" spc="-25" dirty="0"/>
              <a:t> </a:t>
            </a:r>
            <a:r>
              <a:rPr lang="en-US" dirty="0"/>
              <a:t>an</a:t>
            </a:r>
            <a:r>
              <a:rPr lang="en-US" spc="-30" dirty="0"/>
              <a:t> </a:t>
            </a:r>
            <a:r>
              <a:rPr lang="en-US" spc="-10" dirty="0"/>
              <a:t>overview</a:t>
            </a:r>
            <a:endParaRPr lang="en-US" dirty="0"/>
          </a:p>
        </p:txBody>
      </p:sp>
      <p:grpSp>
        <p:nvGrpSpPr>
          <p:cNvPr id="85" name="Group 84">
            <a:extLst>
              <a:ext uri="{FF2B5EF4-FFF2-40B4-BE49-F238E27FC236}">
                <a16:creationId xmlns:a16="http://schemas.microsoft.com/office/drawing/2014/main" id="{A2ABDEC4-61E2-4D8F-A941-6C0E5DE9A5DC}"/>
              </a:ext>
            </a:extLst>
          </p:cNvPr>
          <p:cNvGrpSpPr/>
          <p:nvPr/>
        </p:nvGrpSpPr>
        <p:grpSpPr>
          <a:xfrm>
            <a:off x="1995488" y="1245452"/>
            <a:ext cx="7832497" cy="4623789"/>
            <a:chOff x="1995488" y="1245452"/>
            <a:chExt cx="7832497" cy="4623789"/>
          </a:xfrm>
        </p:grpSpPr>
        <p:cxnSp>
          <p:nvCxnSpPr>
            <p:cNvPr id="62" name="Straight Connector 61">
              <a:extLst>
                <a:ext uri="{FF2B5EF4-FFF2-40B4-BE49-F238E27FC236}">
                  <a16:creationId xmlns:a16="http://schemas.microsoft.com/office/drawing/2014/main" id="{76CF6AFF-8D67-4506-AC38-55542B80B431}"/>
                </a:ext>
              </a:extLst>
            </p:cNvPr>
            <p:cNvCxnSpPr/>
            <p:nvPr/>
          </p:nvCxnSpPr>
          <p:spPr>
            <a:xfrm>
              <a:off x="4079777" y="3310580"/>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0F6F040-5A18-476B-B693-7B1A7B486652}"/>
                </a:ext>
              </a:extLst>
            </p:cNvPr>
            <p:cNvCxnSpPr/>
            <p:nvPr/>
          </p:nvCxnSpPr>
          <p:spPr>
            <a:xfrm>
              <a:off x="4079777" y="3663155"/>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3091693-22CB-4974-B0B1-1798148570FD}"/>
                </a:ext>
              </a:extLst>
            </p:cNvPr>
            <p:cNvCxnSpPr/>
            <p:nvPr/>
          </p:nvCxnSpPr>
          <p:spPr>
            <a:xfrm>
              <a:off x="4079777" y="4021912"/>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7150A75-8BA6-44F6-84E8-B8750375D4A4}"/>
                </a:ext>
              </a:extLst>
            </p:cNvPr>
            <p:cNvCxnSpPr/>
            <p:nvPr/>
          </p:nvCxnSpPr>
          <p:spPr>
            <a:xfrm>
              <a:off x="4079777" y="4372978"/>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1FBAF50-EBCD-476D-8BAE-7E3C839A1207}"/>
                </a:ext>
              </a:extLst>
            </p:cNvPr>
            <p:cNvCxnSpPr/>
            <p:nvPr/>
          </p:nvCxnSpPr>
          <p:spPr>
            <a:xfrm>
              <a:off x="4079777" y="4734927"/>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4397117-B50C-4BEE-A4C3-AFF1C296CE12}"/>
                </a:ext>
              </a:extLst>
            </p:cNvPr>
            <p:cNvCxnSpPr/>
            <p:nvPr/>
          </p:nvCxnSpPr>
          <p:spPr>
            <a:xfrm>
              <a:off x="4079777" y="5082587"/>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E5D7A9B-274F-4ABD-BE92-4F5DFC58AA7A}"/>
                </a:ext>
              </a:extLst>
            </p:cNvPr>
            <p:cNvCxnSpPr/>
            <p:nvPr/>
          </p:nvCxnSpPr>
          <p:spPr>
            <a:xfrm>
              <a:off x="4079777" y="5435012"/>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B459C1F-476F-4B31-90F8-16EF48A11DCD}"/>
                </a:ext>
              </a:extLst>
            </p:cNvPr>
            <p:cNvCxnSpPr/>
            <p:nvPr/>
          </p:nvCxnSpPr>
          <p:spPr>
            <a:xfrm>
              <a:off x="4079777" y="5801724"/>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CAF330A-15FB-41A9-97DF-5D5D053F179D}"/>
                </a:ext>
              </a:extLst>
            </p:cNvPr>
            <p:cNvCxnSpPr>
              <a:cxnSpLocks/>
            </p:cNvCxnSpPr>
            <p:nvPr/>
          </p:nvCxnSpPr>
          <p:spPr>
            <a:xfrm>
              <a:off x="8075523" y="3089211"/>
              <a:ext cx="0" cy="592996"/>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CFAE063-6D6F-4639-8BC6-EE98C9FF6763}"/>
                </a:ext>
              </a:extLst>
            </p:cNvPr>
            <p:cNvCxnSpPr/>
            <p:nvPr/>
          </p:nvCxnSpPr>
          <p:spPr>
            <a:xfrm>
              <a:off x="8086658" y="3315335"/>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1A1556E-B725-4044-9EE5-760DCDFC36D2}"/>
                </a:ext>
              </a:extLst>
            </p:cNvPr>
            <p:cNvCxnSpPr/>
            <p:nvPr/>
          </p:nvCxnSpPr>
          <p:spPr>
            <a:xfrm>
              <a:off x="8086658" y="3667910"/>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BE087A5-485E-4675-9374-96762B6B0103}"/>
                </a:ext>
              </a:extLst>
            </p:cNvPr>
            <p:cNvSpPr/>
            <p:nvPr/>
          </p:nvSpPr>
          <p:spPr>
            <a:xfrm>
              <a:off x="4176596" y="3157843"/>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Governmental entity</a:t>
              </a:r>
            </a:p>
          </p:txBody>
        </p:sp>
        <p:sp>
          <p:nvSpPr>
            <p:cNvPr id="18" name="Rectangle 17">
              <a:extLst>
                <a:ext uri="{FF2B5EF4-FFF2-40B4-BE49-F238E27FC236}">
                  <a16:creationId xmlns:a16="http://schemas.microsoft.com/office/drawing/2014/main" id="{BF8191E8-7ECB-495E-BFAF-17FDF9474048}"/>
                </a:ext>
              </a:extLst>
            </p:cNvPr>
            <p:cNvSpPr/>
            <p:nvPr/>
          </p:nvSpPr>
          <p:spPr>
            <a:xfrm>
              <a:off x="4176596" y="3518484"/>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International organization</a:t>
              </a:r>
            </a:p>
          </p:txBody>
        </p:sp>
        <p:sp>
          <p:nvSpPr>
            <p:cNvPr id="19" name="Rectangle 18">
              <a:extLst>
                <a:ext uri="{FF2B5EF4-FFF2-40B4-BE49-F238E27FC236}">
                  <a16:creationId xmlns:a16="http://schemas.microsoft.com/office/drawing/2014/main" id="{831AC0BB-DF00-44BB-BCCE-48F022D516FC}"/>
                </a:ext>
              </a:extLst>
            </p:cNvPr>
            <p:cNvSpPr/>
            <p:nvPr/>
          </p:nvSpPr>
          <p:spPr>
            <a:xfrm>
              <a:off x="4176596" y="3869259"/>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Central bank</a:t>
              </a:r>
            </a:p>
          </p:txBody>
        </p:sp>
        <p:sp>
          <p:nvSpPr>
            <p:cNvPr id="20" name="Rectangle 19">
              <a:extLst>
                <a:ext uri="{FF2B5EF4-FFF2-40B4-BE49-F238E27FC236}">
                  <a16:creationId xmlns:a16="http://schemas.microsoft.com/office/drawing/2014/main" id="{BDECCF5B-A73C-41B3-B922-A119C97DCAC0}"/>
                </a:ext>
              </a:extLst>
            </p:cNvPr>
            <p:cNvSpPr/>
            <p:nvPr/>
          </p:nvSpPr>
          <p:spPr>
            <a:xfrm>
              <a:off x="4181473" y="4223359"/>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Certain retirement fund</a:t>
              </a:r>
            </a:p>
          </p:txBody>
        </p:sp>
        <p:sp>
          <p:nvSpPr>
            <p:cNvPr id="21" name="Rectangle 20">
              <a:extLst>
                <a:ext uri="{FF2B5EF4-FFF2-40B4-BE49-F238E27FC236}">
                  <a16:creationId xmlns:a16="http://schemas.microsoft.com/office/drawing/2014/main" id="{8449CC66-2E5A-471C-8525-256F9819C0E3}"/>
                </a:ext>
              </a:extLst>
            </p:cNvPr>
            <p:cNvSpPr/>
            <p:nvPr/>
          </p:nvSpPr>
          <p:spPr>
            <a:xfrm>
              <a:off x="4181473" y="4586810"/>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Qualified credit card issuer</a:t>
              </a:r>
            </a:p>
          </p:txBody>
        </p:sp>
        <p:sp>
          <p:nvSpPr>
            <p:cNvPr id="22" name="Rectangle 21">
              <a:extLst>
                <a:ext uri="{FF2B5EF4-FFF2-40B4-BE49-F238E27FC236}">
                  <a16:creationId xmlns:a16="http://schemas.microsoft.com/office/drawing/2014/main" id="{8DCDD295-123A-4ED2-9E98-4E235C9A4DE6}"/>
                </a:ext>
              </a:extLst>
            </p:cNvPr>
            <p:cNvSpPr/>
            <p:nvPr/>
          </p:nvSpPr>
          <p:spPr>
            <a:xfrm>
              <a:off x="4176596" y="4880867"/>
              <a:ext cx="1638300" cy="32395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Exempt collective investment vehicle</a:t>
              </a:r>
            </a:p>
          </p:txBody>
        </p:sp>
        <p:sp>
          <p:nvSpPr>
            <p:cNvPr id="23" name="Rectangle 22">
              <a:extLst>
                <a:ext uri="{FF2B5EF4-FFF2-40B4-BE49-F238E27FC236}">
                  <a16:creationId xmlns:a16="http://schemas.microsoft.com/office/drawing/2014/main" id="{4FA64CE1-21F0-4F41-8239-1068D414888B}"/>
                </a:ext>
              </a:extLst>
            </p:cNvPr>
            <p:cNvSpPr/>
            <p:nvPr/>
          </p:nvSpPr>
          <p:spPr>
            <a:xfrm>
              <a:off x="4176596" y="5634197"/>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Low-risk FI</a:t>
              </a:r>
            </a:p>
          </p:txBody>
        </p:sp>
        <p:sp>
          <p:nvSpPr>
            <p:cNvPr id="24" name="Rectangle 23">
              <a:extLst>
                <a:ext uri="{FF2B5EF4-FFF2-40B4-BE49-F238E27FC236}">
                  <a16:creationId xmlns:a16="http://schemas.microsoft.com/office/drawing/2014/main" id="{61415C07-04D6-4BBA-AA2A-D120A27DBCFC}"/>
                </a:ext>
              </a:extLst>
            </p:cNvPr>
            <p:cNvSpPr/>
            <p:nvPr/>
          </p:nvSpPr>
          <p:spPr>
            <a:xfrm>
              <a:off x="4181473" y="5288922"/>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Trustee documented trust</a:t>
              </a:r>
            </a:p>
          </p:txBody>
        </p:sp>
        <p:cxnSp>
          <p:nvCxnSpPr>
            <p:cNvPr id="51" name="Straight Connector 50">
              <a:extLst>
                <a:ext uri="{FF2B5EF4-FFF2-40B4-BE49-F238E27FC236}">
                  <a16:creationId xmlns:a16="http://schemas.microsoft.com/office/drawing/2014/main" id="{CE56792E-6F57-4B64-80EF-72368A98903F}"/>
                </a:ext>
              </a:extLst>
            </p:cNvPr>
            <p:cNvCxnSpPr>
              <a:cxnSpLocks/>
            </p:cNvCxnSpPr>
            <p:nvPr/>
          </p:nvCxnSpPr>
          <p:spPr>
            <a:xfrm>
              <a:off x="4079777" y="3103500"/>
              <a:ext cx="0" cy="2697225"/>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8E14ED0-5DBD-4C1E-B6D0-76610E4774D1}"/>
                </a:ext>
              </a:extLst>
            </p:cNvPr>
            <p:cNvCxnSpPr>
              <a:cxnSpLocks/>
            </p:cNvCxnSpPr>
            <p:nvPr/>
          </p:nvCxnSpPr>
          <p:spPr>
            <a:xfrm>
              <a:off x="6070504" y="3103500"/>
              <a:ext cx="0" cy="2697225"/>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E7C3BC4-01E8-40B8-BE40-15762B0CD4F2}"/>
                </a:ext>
              </a:extLst>
            </p:cNvPr>
            <p:cNvCxnSpPr/>
            <p:nvPr/>
          </p:nvCxnSpPr>
          <p:spPr>
            <a:xfrm>
              <a:off x="6070504" y="3310580"/>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86ACDF3-9FA2-4096-A7CF-1A0228FB393A}"/>
                </a:ext>
              </a:extLst>
            </p:cNvPr>
            <p:cNvCxnSpPr/>
            <p:nvPr/>
          </p:nvCxnSpPr>
          <p:spPr>
            <a:xfrm>
              <a:off x="6070504" y="3663155"/>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32C856D-9765-45E6-9CF5-C5EB3C0A8CCE}"/>
                </a:ext>
              </a:extLst>
            </p:cNvPr>
            <p:cNvCxnSpPr/>
            <p:nvPr/>
          </p:nvCxnSpPr>
          <p:spPr>
            <a:xfrm>
              <a:off x="6070504" y="4021912"/>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A3656EB-F09C-488F-8CF9-378B49AC6D29}"/>
                </a:ext>
              </a:extLst>
            </p:cNvPr>
            <p:cNvCxnSpPr/>
            <p:nvPr/>
          </p:nvCxnSpPr>
          <p:spPr>
            <a:xfrm>
              <a:off x="6070504" y="4372978"/>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E31CEF-048F-4D3C-8E34-16D634561688}"/>
                </a:ext>
              </a:extLst>
            </p:cNvPr>
            <p:cNvCxnSpPr/>
            <p:nvPr/>
          </p:nvCxnSpPr>
          <p:spPr>
            <a:xfrm>
              <a:off x="6070504" y="4734927"/>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D625414-2A92-4136-93EF-D7714E531675}"/>
                </a:ext>
              </a:extLst>
            </p:cNvPr>
            <p:cNvCxnSpPr/>
            <p:nvPr/>
          </p:nvCxnSpPr>
          <p:spPr>
            <a:xfrm>
              <a:off x="6070504" y="5082587"/>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A76AD6B-CD31-4DA6-8C25-A2A168A140BD}"/>
                </a:ext>
              </a:extLst>
            </p:cNvPr>
            <p:cNvCxnSpPr/>
            <p:nvPr/>
          </p:nvCxnSpPr>
          <p:spPr>
            <a:xfrm>
              <a:off x="6070504" y="5435012"/>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4898756-290D-4152-ABF4-A50D7B7B9476}"/>
                </a:ext>
              </a:extLst>
            </p:cNvPr>
            <p:cNvCxnSpPr/>
            <p:nvPr/>
          </p:nvCxnSpPr>
          <p:spPr>
            <a:xfrm>
              <a:off x="6070504" y="5801724"/>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8C7A83-A52C-4E14-A724-4D2FAB34D0B6}"/>
                </a:ext>
              </a:extLst>
            </p:cNvPr>
            <p:cNvCxnSpPr>
              <a:cxnSpLocks/>
            </p:cNvCxnSpPr>
            <p:nvPr/>
          </p:nvCxnSpPr>
          <p:spPr>
            <a:xfrm>
              <a:off x="2084289" y="3080140"/>
              <a:ext cx="0" cy="1292838"/>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775FD5-388E-4386-A49D-5BCB27E01CE3}"/>
                </a:ext>
              </a:extLst>
            </p:cNvPr>
            <p:cNvCxnSpPr/>
            <p:nvPr/>
          </p:nvCxnSpPr>
          <p:spPr>
            <a:xfrm>
              <a:off x="2084289" y="3310580"/>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1432626-6103-45B7-BE07-332EE4F0B8D3}"/>
                </a:ext>
              </a:extLst>
            </p:cNvPr>
            <p:cNvCxnSpPr/>
            <p:nvPr/>
          </p:nvCxnSpPr>
          <p:spPr>
            <a:xfrm>
              <a:off x="2084289" y="3663155"/>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E7E14A4-E191-48C7-8AA9-0634A1489B52}"/>
                </a:ext>
              </a:extLst>
            </p:cNvPr>
            <p:cNvCxnSpPr/>
            <p:nvPr/>
          </p:nvCxnSpPr>
          <p:spPr>
            <a:xfrm>
              <a:off x="2084289" y="4021912"/>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52845B1-C6DB-403C-9019-02A0DB70107E}"/>
                </a:ext>
              </a:extLst>
            </p:cNvPr>
            <p:cNvCxnSpPr/>
            <p:nvPr/>
          </p:nvCxnSpPr>
          <p:spPr>
            <a:xfrm>
              <a:off x="2084289" y="4372978"/>
              <a:ext cx="166687"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9029AB-565D-47C9-B574-E60433246E99}"/>
                </a:ext>
              </a:extLst>
            </p:cNvPr>
            <p:cNvCxnSpPr/>
            <p:nvPr/>
          </p:nvCxnSpPr>
          <p:spPr>
            <a:xfrm>
              <a:off x="3900489" y="1828800"/>
              <a:ext cx="3976711"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5579DB2-FD84-4E3C-B124-C6F908D12C34}"/>
                </a:ext>
              </a:extLst>
            </p:cNvPr>
            <p:cNvCxnSpPr>
              <a:cxnSpLocks/>
            </p:cNvCxnSpPr>
            <p:nvPr/>
          </p:nvCxnSpPr>
          <p:spPr>
            <a:xfrm>
              <a:off x="2905124" y="2523930"/>
              <a:ext cx="2005012"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EDC75CE-9C8C-4D79-A1CE-3B7A2926E834}"/>
                </a:ext>
              </a:extLst>
            </p:cNvPr>
            <p:cNvCxnSpPr>
              <a:cxnSpLocks/>
            </p:cNvCxnSpPr>
            <p:nvPr/>
          </p:nvCxnSpPr>
          <p:spPr>
            <a:xfrm>
              <a:off x="6893726" y="2518972"/>
              <a:ext cx="2005012" cy="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58A3B94-6E9D-486E-9CA9-969C73D37B71}"/>
                </a:ext>
              </a:extLst>
            </p:cNvPr>
            <p:cNvCxnSpPr/>
            <p:nvPr/>
          </p:nvCxnSpPr>
          <p:spPr>
            <a:xfrm>
              <a:off x="3907630" y="1828800"/>
              <a:ext cx="0" cy="69513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DD52829-8D18-4631-95CF-0F85E47B245B}"/>
                </a:ext>
              </a:extLst>
            </p:cNvPr>
            <p:cNvCxnSpPr/>
            <p:nvPr/>
          </p:nvCxnSpPr>
          <p:spPr>
            <a:xfrm>
              <a:off x="7878693" y="1828800"/>
              <a:ext cx="0" cy="69513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F3FBE9C-BBE2-47D2-9FAB-E72CEE43BF25}"/>
                </a:ext>
              </a:extLst>
            </p:cNvPr>
            <p:cNvCxnSpPr>
              <a:cxnSpLocks/>
            </p:cNvCxnSpPr>
            <p:nvPr/>
          </p:nvCxnSpPr>
          <p:spPr>
            <a:xfrm>
              <a:off x="5906196" y="1395413"/>
              <a:ext cx="0" cy="433387"/>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1E35B22-2ECB-4898-A9D4-2FE7A6DCCA78}"/>
                </a:ext>
              </a:extLst>
            </p:cNvPr>
            <p:cNvCxnSpPr>
              <a:cxnSpLocks/>
            </p:cNvCxnSpPr>
            <p:nvPr/>
          </p:nvCxnSpPr>
          <p:spPr>
            <a:xfrm>
              <a:off x="6899184" y="2523930"/>
              <a:ext cx="0" cy="433387"/>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8CCD867-B1EB-4218-A59E-6E27AFD74721}"/>
                </a:ext>
              </a:extLst>
            </p:cNvPr>
            <p:cNvCxnSpPr>
              <a:cxnSpLocks/>
            </p:cNvCxnSpPr>
            <p:nvPr/>
          </p:nvCxnSpPr>
          <p:spPr>
            <a:xfrm>
              <a:off x="8901822" y="2518972"/>
              <a:ext cx="0" cy="433387"/>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F6F4947-0B47-4887-92FF-4B11A79A59CB}"/>
                </a:ext>
              </a:extLst>
            </p:cNvPr>
            <p:cNvCxnSpPr>
              <a:cxnSpLocks/>
            </p:cNvCxnSpPr>
            <p:nvPr/>
          </p:nvCxnSpPr>
          <p:spPr>
            <a:xfrm>
              <a:off x="2908202" y="2518971"/>
              <a:ext cx="0" cy="433387"/>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7038240-934D-40DF-849C-345DA0CFC72C}"/>
                </a:ext>
              </a:extLst>
            </p:cNvPr>
            <p:cNvCxnSpPr>
              <a:cxnSpLocks/>
            </p:cNvCxnSpPr>
            <p:nvPr/>
          </p:nvCxnSpPr>
          <p:spPr>
            <a:xfrm>
              <a:off x="4910840" y="2514013"/>
              <a:ext cx="0" cy="433387"/>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A99849B-A633-4643-8AF0-2054C42283A0}"/>
                </a:ext>
              </a:extLst>
            </p:cNvPr>
            <p:cNvSpPr/>
            <p:nvPr/>
          </p:nvSpPr>
          <p:spPr>
            <a:xfrm>
              <a:off x="4995746" y="1245452"/>
              <a:ext cx="1839952" cy="479503"/>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dirty="0">
                  <a:solidFill>
                    <a:schemeClr val="bg1"/>
                  </a:solidFill>
                </a:rPr>
                <a:t>Entity</a:t>
              </a:r>
            </a:p>
          </p:txBody>
        </p:sp>
        <p:sp>
          <p:nvSpPr>
            <p:cNvPr id="4" name="Rectangle 3">
              <a:extLst>
                <a:ext uri="{FF2B5EF4-FFF2-40B4-BE49-F238E27FC236}">
                  <a16:creationId xmlns:a16="http://schemas.microsoft.com/office/drawing/2014/main" id="{8FF58FE9-2BA1-4711-BBF0-56337B6C1592}"/>
                </a:ext>
              </a:extLst>
            </p:cNvPr>
            <p:cNvSpPr/>
            <p:nvPr/>
          </p:nvSpPr>
          <p:spPr>
            <a:xfrm>
              <a:off x="3181352" y="1978878"/>
              <a:ext cx="1438274" cy="37623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100" dirty="0">
                  <a:solidFill>
                    <a:schemeClr val="tx1"/>
                  </a:solidFill>
                </a:rPr>
                <a:t>Financial Institution (FI)</a:t>
              </a:r>
            </a:p>
          </p:txBody>
        </p:sp>
        <p:sp>
          <p:nvSpPr>
            <p:cNvPr id="8" name="Rectangle 7">
              <a:extLst>
                <a:ext uri="{FF2B5EF4-FFF2-40B4-BE49-F238E27FC236}">
                  <a16:creationId xmlns:a16="http://schemas.microsoft.com/office/drawing/2014/main" id="{F0DBAF0E-D51A-4F85-920B-FC9205373A9E}"/>
                </a:ext>
              </a:extLst>
            </p:cNvPr>
            <p:cNvSpPr/>
            <p:nvPr/>
          </p:nvSpPr>
          <p:spPr>
            <a:xfrm>
              <a:off x="7158063" y="1978878"/>
              <a:ext cx="1438274" cy="37623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100" dirty="0">
                  <a:solidFill>
                    <a:schemeClr val="tx1"/>
                  </a:solidFill>
                </a:rPr>
                <a:t>Non-financial entity (NFE)</a:t>
              </a:r>
            </a:p>
          </p:txBody>
        </p:sp>
        <p:sp>
          <p:nvSpPr>
            <p:cNvPr id="9" name="Rectangle 8">
              <a:extLst>
                <a:ext uri="{FF2B5EF4-FFF2-40B4-BE49-F238E27FC236}">
                  <a16:creationId xmlns:a16="http://schemas.microsoft.com/office/drawing/2014/main" id="{117EF04E-1732-4F44-8934-6AB3B690B8CA}"/>
                </a:ext>
              </a:extLst>
            </p:cNvPr>
            <p:cNvSpPr/>
            <p:nvPr/>
          </p:nvSpPr>
          <p:spPr>
            <a:xfrm>
              <a:off x="1995488" y="2607104"/>
              <a:ext cx="1819273" cy="496396"/>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100" dirty="0">
                  <a:solidFill>
                    <a:schemeClr val="tx1"/>
                  </a:solidFill>
                </a:rPr>
                <a:t>Reporting FI</a:t>
              </a:r>
            </a:p>
          </p:txBody>
        </p:sp>
        <p:sp>
          <p:nvSpPr>
            <p:cNvPr id="10" name="Rectangle 9">
              <a:extLst>
                <a:ext uri="{FF2B5EF4-FFF2-40B4-BE49-F238E27FC236}">
                  <a16:creationId xmlns:a16="http://schemas.microsoft.com/office/drawing/2014/main" id="{82E53968-925E-42D2-B662-E9E19A1B39B3}"/>
                </a:ext>
              </a:extLst>
            </p:cNvPr>
            <p:cNvSpPr/>
            <p:nvPr/>
          </p:nvSpPr>
          <p:spPr>
            <a:xfrm>
              <a:off x="4000500" y="2607104"/>
              <a:ext cx="1819273" cy="496396"/>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100" dirty="0">
                  <a:solidFill>
                    <a:schemeClr val="tx1"/>
                  </a:solidFill>
                </a:rPr>
                <a:t>Non-reporting FI</a:t>
              </a:r>
            </a:p>
          </p:txBody>
        </p:sp>
        <p:sp>
          <p:nvSpPr>
            <p:cNvPr id="11" name="Rectangle 10">
              <a:extLst>
                <a:ext uri="{FF2B5EF4-FFF2-40B4-BE49-F238E27FC236}">
                  <a16:creationId xmlns:a16="http://schemas.microsoft.com/office/drawing/2014/main" id="{32C08EA7-93F6-4482-BE31-AEF41B7E89D2}"/>
                </a:ext>
              </a:extLst>
            </p:cNvPr>
            <p:cNvSpPr/>
            <p:nvPr/>
          </p:nvSpPr>
          <p:spPr>
            <a:xfrm>
              <a:off x="6005512" y="2607104"/>
              <a:ext cx="1819273" cy="496396"/>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100" dirty="0">
                  <a:solidFill>
                    <a:schemeClr val="tx1"/>
                  </a:solidFill>
                </a:rPr>
                <a:t>Active NFE</a:t>
              </a:r>
            </a:p>
          </p:txBody>
        </p:sp>
        <p:sp>
          <p:nvSpPr>
            <p:cNvPr id="12" name="Rectangle 11">
              <a:extLst>
                <a:ext uri="{FF2B5EF4-FFF2-40B4-BE49-F238E27FC236}">
                  <a16:creationId xmlns:a16="http://schemas.microsoft.com/office/drawing/2014/main" id="{914D9298-B6CC-40F9-84BD-B301F6BC3E39}"/>
                </a:ext>
              </a:extLst>
            </p:cNvPr>
            <p:cNvSpPr/>
            <p:nvPr/>
          </p:nvSpPr>
          <p:spPr>
            <a:xfrm>
              <a:off x="8008712" y="2607104"/>
              <a:ext cx="1819273" cy="496396"/>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100" dirty="0">
                  <a:solidFill>
                    <a:schemeClr val="tx1"/>
                  </a:solidFill>
                </a:rPr>
                <a:t>Passive NFE</a:t>
              </a:r>
            </a:p>
          </p:txBody>
        </p:sp>
        <p:sp>
          <p:nvSpPr>
            <p:cNvPr id="13" name="Rectangle 12">
              <a:extLst>
                <a:ext uri="{FF2B5EF4-FFF2-40B4-BE49-F238E27FC236}">
                  <a16:creationId xmlns:a16="http://schemas.microsoft.com/office/drawing/2014/main" id="{25C3718B-43B8-4028-8A90-65C70D6E5DA6}"/>
                </a:ext>
              </a:extLst>
            </p:cNvPr>
            <p:cNvSpPr/>
            <p:nvPr/>
          </p:nvSpPr>
          <p:spPr>
            <a:xfrm>
              <a:off x="2176461" y="3157843"/>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Depository institution</a:t>
              </a:r>
            </a:p>
          </p:txBody>
        </p:sp>
        <p:sp>
          <p:nvSpPr>
            <p:cNvPr id="14" name="Rectangle 13">
              <a:extLst>
                <a:ext uri="{FF2B5EF4-FFF2-40B4-BE49-F238E27FC236}">
                  <a16:creationId xmlns:a16="http://schemas.microsoft.com/office/drawing/2014/main" id="{6BD44BFD-975D-43F0-88AE-2CF3FCEAD2BA}"/>
                </a:ext>
              </a:extLst>
            </p:cNvPr>
            <p:cNvSpPr/>
            <p:nvPr/>
          </p:nvSpPr>
          <p:spPr>
            <a:xfrm>
              <a:off x="2176461" y="3518484"/>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Custodial institution</a:t>
              </a:r>
            </a:p>
          </p:txBody>
        </p:sp>
        <p:sp>
          <p:nvSpPr>
            <p:cNvPr id="15" name="Rectangle 14">
              <a:extLst>
                <a:ext uri="{FF2B5EF4-FFF2-40B4-BE49-F238E27FC236}">
                  <a16:creationId xmlns:a16="http://schemas.microsoft.com/office/drawing/2014/main" id="{90004BAA-26C9-4458-BC89-4A4863FAF487}"/>
                </a:ext>
              </a:extLst>
            </p:cNvPr>
            <p:cNvSpPr/>
            <p:nvPr/>
          </p:nvSpPr>
          <p:spPr>
            <a:xfrm>
              <a:off x="2176461" y="3869259"/>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Investment entity</a:t>
              </a:r>
            </a:p>
          </p:txBody>
        </p:sp>
        <p:sp>
          <p:nvSpPr>
            <p:cNvPr id="16" name="Rectangle 15">
              <a:extLst>
                <a:ext uri="{FF2B5EF4-FFF2-40B4-BE49-F238E27FC236}">
                  <a16:creationId xmlns:a16="http://schemas.microsoft.com/office/drawing/2014/main" id="{D3741492-5084-4AE0-B52D-B9EAA34DA9DD}"/>
                </a:ext>
              </a:extLst>
            </p:cNvPr>
            <p:cNvSpPr/>
            <p:nvPr/>
          </p:nvSpPr>
          <p:spPr>
            <a:xfrm>
              <a:off x="2176461" y="4223359"/>
              <a:ext cx="1638300" cy="299238"/>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Specified insurance company</a:t>
              </a:r>
            </a:p>
          </p:txBody>
        </p:sp>
        <p:sp>
          <p:nvSpPr>
            <p:cNvPr id="25" name="Rectangle 24">
              <a:extLst>
                <a:ext uri="{FF2B5EF4-FFF2-40B4-BE49-F238E27FC236}">
                  <a16:creationId xmlns:a16="http://schemas.microsoft.com/office/drawing/2014/main" id="{D87EF658-829E-44C3-8765-02FD9B13ABE0}"/>
                </a:ext>
              </a:extLst>
            </p:cNvPr>
            <p:cNvSpPr/>
            <p:nvPr/>
          </p:nvSpPr>
          <p:spPr>
            <a:xfrm>
              <a:off x="6186485" y="3152886"/>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Income and asset test</a:t>
              </a:r>
            </a:p>
          </p:txBody>
        </p:sp>
        <p:sp>
          <p:nvSpPr>
            <p:cNvPr id="26" name="Rectangle 25">
              <a:extLst>
                <a:ext uri="{FF2B5EF4-FFF2-40B4-BE49-F238E27FC236}">
                  <a16:creationId xmlns:a16="http://schemas.microsoft.com/office/drawing/2014/main" id="{7D0A2E77-DF46-485D-912C-6E28327205C2}"/>
                </a:ext>
              </a:extLst>
            </p:cNvPr>
            <p:cNvSpPr/>
            <p:nvPr/>
          </p:nvSpPr>
          <p:spPr>
            <a:xfrm>
              <a:off x="6186485" y="3513527"/>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Publicly traded/affiliate</a:t>
              </a:r>
            </a:p>
          </p:txBody>
        </p:sp>
        <p:sp>
          <p:nvSpPr>
            <p:cNvPr id="27" name="Rectangle 26">
              <a:extLst>
                <a:ext uri="{FF2B5EF4-FFF2-40B4-BE49-F238E27FC236}">
                  <a16:creationId xmlns:a16="http://schemas.microsoft.com/office/drawing/2014/main" id="{4B01DE28-0C97-4127-B9A7-16A9C518FD88}"/>
                </a:ext>
              </a:extLst>
            </p:cNvPr>
            <p:cNvSpPr/>
            <p:nvPr/>
          </p:nvSpPr>
          <p:spPr>
            <a:xfrm>
              <a:off x="6186485" y="3845645"/>
              <a:ext cx="1638300" cy="32395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Government and international organization</a:t>
              </a:r>
            </a:p>
          </p:txBody>
        </p:sp>
        <p:sp>
          <p:nvSpPr>
            <p:cNvPr id="28" name="Rectangle 27">
              <a:extLst>
                <a:ext uri="{FF2B5EF4-FFF2-40B4-BE49-F238E27FC236}">
                  <a16:creationId xmlns:a16="http://schemas.microsoft.com/office/drawing/2014/main" id="{5E24FA23-9C7D-467F-B8E9-EC64145AB79F}"/>
                </a:ext>
              </a:extLst>
            </p:cNvPr>
            <p:cNvSpPr/>
            <p:nvPr/>
          </p:nvSpPr>
          <p:spPr>
            <a:xfrm>
              <a:off x="6186485" y="4243109"/>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Holding</a:t>
              </a:r>
            </a:p>
          </p:txBody>
        </p:sp>
        <p:sp>
          <p:nvSpPr>
            <p:cNvPr id="29" name="Rectangle 28">
              <a:extLst>
                <a:ext uri="{FF2B5EF4-FFF2-40B4-BE49-F238E27FC236}">
                  <a16:creationId xmlns:a16="http://schemas.microsoft.com/office/drawing/2014/main" id="{75A0A570-7B81-4722-826A-BFA1181DC522}"/>
                </a:ext>
              </a:extLst>
            </p:cNvPr>
            <p:cNvSpPr/>
            <p:nvPr/>
          </p:nvSpPr>
          <p:spPr>
            <a:xfrm>
              <a:off x="6186485" y="4583935"/>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Start-up</a:t>
              </a:r>
            </a:p>
          </p:txBody>
        </p:sp>
        <p:sp>
          <p:nvSpPr>
            <p:cNvPr id="30" name="Rectangle 29">
              <a:extLst>
                <a:ext uri="{FF2B5EF4-FFF2-40B4-BE49-F238E27FC236}">
                  <a16:creationId xmlns:a16="http://schemas.microsoft.com/office/drawing/2014/main" id="{1D2D7D04-6835-4415-84C2-4003DFFDBEA3}"/>
                </a:ext>
              </a:extLst>
            </p:cNvPr>
            <p:cNvSpPr/>
            <p:nvPr/>
          </p:nvSpPr>
          <p:spPr>
            <a:xfrm>
              <a:off x="6186485" y="4884334"/>
              <a:ext cx="1638300" cy="32395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Entity in reorganization/bankruptcy</a:t>
              </a:r>
            </a:p>
          </p:txBody>
        </p:sp>
        <p:sp>
          <p:nvSpPr>
            <p:cNvPr id="31" name="Rectangle 30">
              <a:extLst>
                <a:ext uri="{FF2B5EF4-FFF2-40B4-BE49-F238E27FC236}">
                  <a16:creationId xmlns:a16="http://schemas.microsoft.com/office/drawing/2014/main" id="{D5A7D644-CC16-48F6-9E3F-2610D243252A}"/>
                </a:ext>
              </a:extLst>
            </p:cNvPr>
            <p:cNvSpPr/>
            <p:nvPr/>
          </p:nvSpPr>
          <p:spPr>
            <a:xfrm>
              <a:off x="6186485" y="5655234"/>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Not-profit entity</a:t>
              </a:r>
            </a:p>
          </p:txBody>
        </p:sp>
        <p:sp>
          <p:nvSpPr>
            <p:cNvPr id="32" name="Rectangle 31">
              <a:extLst>
                <a:ext uri="{FF2B5EF4-FFF2-40B4-BE49-F238E27FC236}">
                  <a16:creationId xmlns:a16="http://schemas.microsoft.com/office/drawing/2014/main" id="{3A9735C7-5423-4312-A28C-4C391747BC31}"/>
                </a:ext>
              </a:extLst>
            </p:cNvPr>
            <p:cNvSpPr/>
            <p:nvPr/>
          </p:nvSpPr>
          <p:spPr>
            <a:xfrm>
              <a:off x="6186485" y="5292106"/>
              <a:ext cx="1638300" cy="21400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Treasury</a:t>
              </a:r>
            </a:p>
          </p:txBody>
        </p:sp>
        <p:sp>
          <p:nvSpPr>
            <p:cNvPr id="33" name="Rectangle 32">
              <a:extLst>
                <a:ext uri="{FF2B5EF4-FFF2-40B4-BE49-F238E27FC236}">
                  <a16:creationId xmlns:a16="http://schemas.microsoft.com/office/drawing/2014/main" id="{148C1439-C13F-4FA2-9199-DDE5B7257078}"/>
                </a:ext>
              </a:extLst>
            </p:cNvPr>
            <p:cNvSpPr/>
            <p:nvPr/>
          </p:nvSpPr>
          <p:spPr>
            <a:xfrm>
              <a:off x="8186848" y="3158128"/>
              <a:ext cx="1638300" cy="32395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NFEs that don’t qualify as active NFEs</a:t>
              </a:r>
            </a:p>
          </p:txBody>
        </p:sp>
        <p:sp>
          <p:nvSpPr>
            <p:cNvPr id="34" name="Rectangle 33">
              <a:extLst>
                <a:ext uri="{FF2B5EF4-FFF2-40B4-BE49-F238E27FC236}">
                  <a16:creationId xmlns:a16="http://schemas.microsoft.com/office/drawing/2014/main" id="{CD7134AB-A746-45FF-97AC-D11947B54B65}"/>
                </a:ext>
              </a:extLst>
            </p:cNvPr>
            <p:cNvSpPr/>
            <p:nvPr/>
          </p:nvSpPr>
          <p:spPr>
            <a:xfrm>
              <a:off x="8186620" y="3520229"/>
              <a:ext cx="1638300" cy="323957"/>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nchorCtr="0"/>
            <a:lstStyle/>
            <a:p>
              <a:pPr algn="ctr"/>
              <a:r>
                <a:rPr lang="en-US" sz="1000" dirty="0">
                  <a:solidFill>
                    <a:schemeClr val="bg1"/>
                  </a:solidFill>
                </a:rPr>
                <a:t>PMIE in non-participating jurisdiction</a:t>
              </a:r>
            </a:p>
          </p:txBody>
        </p:sp>
      </p:grpSp>
      <p:sp>
        <p:nvSpPr>
          <p:cNvPr id="78" name="Footer Placeholder 4">
            <a:extLst>
              <a:ext uri="{FF2B5EF4-FFF2-40B4-BE49-F238E27FC236}">
                <a16:creationId xmlns:a16="http://schemas.microsoft.com/office/drawing/2014/main" id="{8D972315-56B1-4199-AB6E-B02456527DF0}"/>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572455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A99641B1-8B38-4805-95FA-99A3AB010AEF}"/>
              </a:ext>
            </a:extLst>
          </p:cNvPr>
          <p:cNvSpPr>
            <a:spLocks noGrp="1"/>
          </p:cNvSpPr>
          <p:nvPr>
            <p:ph type="body" sz="quarter" idx="15"/>
          </p:nvPr>
        </p:nvSpPr>
        <p:spPr/>
        <p:txBody>
          <a:bodyPr/>
          <a:lstStyle/>
          <a:p>
            <a:pPr marL="457200" indent="-457200">
              <a:spcBef>
                <a:spcPts val="600"/>
              </a:spcBef>
              <a:buSzPct val="100000"/>
              <a:buFont typeface="+mj-lt"/>
              <a:buAutoNum type="alphaUcPeriod"/>
            </a:pPr>
            <a:r>
              <a:rPr lang="en-US" dirty="0"/>
              <a:t>Yes</a:t>
            </a:r>
          </a:p>
          <a:p>
            <a:pPr marL="457200" indent="-457200">
              <a:spcBef>
                <a:spcPts val="600"/>
              </a:spcBef>
              <a:buSzPct val="100000"/>
              <a:buFont typeface="+mj-lt"/>
              <a:buAutoNum type="alphaUcPeriod"/>
            </a:pPr>
            <a:r>
              <a:rPr lang="en-US" dirty="0"/>
              <a:t>No </a:t>
            </a:r>
          </a:p>
          <a:p>
            <a:pPr marL="457200" indent="-457200">
              <a:spcBef>
                <a:spcPts val="600"/>
              </a:spcBef>
              <a:buSzPct val="100000"/>
              <a:buFont typeface="+mj-lt"/>
              <a:buAutoNum type="alphaUcPeriod"/>
            </a:pPr>
            <a:r>
              <a:rPr lang="en-US" dirty="0"/>
              <a:t>Unsure</a:t>
            </a:r>
          </a:p>
          <a:p>
            <a:pPr marL="0" indent="0">
              <a:buNone/>
            </a:pPr>
            <a:endParaRPr lang="en-US" dirty="0"/>
          </a:p>
        </p:txBody>
      </p:sp>
      <p:sp>
        <p:nvSpPr>
          <p:cNvPr id="25" name="Text Placeholder 24">
            <a:extLst>
              <a:ext uri="{FF2B5EF4-FFF2-40B4-BE49-F238E27FC236}">
                <a16:creationId xmlns:a16="http://schemas.microsoft.com/office/drawing/2014/main" id="{61BBF1BB-BD41-4624-9EC2-732813D71F3C}"/>
              </a:ext>
            </a:extLst>
          </p:cNvPr>
          <p:cNvSpPr>
            <a:spLocks noGrp="1"/>
          </p:cNvSpPr>
          <p:nvPr>
            <p:ph type="body" sz="quarter" idx="13"/>
          </p:nvPr>
        </p:nvSpPr>
        <p:spPr>
          <a:xfrm>
            <a:off x="6305909" y="788988"/>
            <a:ext cx="1566851" cy="1354137"/>
          </a:xfrm>
        </p:spPr>
        <p:txBody>
          <a:bodyPr/>
          <a:lstStyle/>
          <a:p>
            <a:r>
              <a:rPr lang="en-US" dirty="0"/>
              <a:t>6</a:t>
            </a:r>
          </a:p>
        </p:txBody>
      </p:sp>
      <p:sp>
        <p:nvSpPr>
          <p:cNvPr id="34" name="Text Placeholder 33">
            <a:extLst>
              <a:ext uri="{FF2B5EF4-FFF2-40B4-BE49-F238E27FC236}">
                <a16:creationId xmlns:a16="http://schemas.microsoft.com/office/drawing/2014/main" id="{1E96D4FB-C15F-4F17-AC66-17E216B84AD4}"/>
              </a:ext>
            </a:extLst>
          </p:cNvPr>
          <p:cNvSpPr>
            <a:spLocks noGrp="1"/>
          </p:cNvSpPr>
          <p:nvPr>
            <p:ph type="body" sz="quarter" idx="14"/>
          </p:nvPr>
        </p:nvSpPr>
        <p:spPr/>
        <p:txBody>
          <a:bodyPr/>
          <a:lstStyle/>
          <a:p>
            <a:pPr marL="0" indent="0">
              <a:spcBef>
                <a:spcPts val="600"/>
              </a:spcBef>
              <a:buNone/>
            </a:pPr>
            <a:r>
              <a:rPr lang="en-US" sz="2400" b="1" dirty="0"/>
              <a:t>Is the US a CRS participating jurisdiction?</a:t>
            </a:r>
          </a:p>
        </p:txBody>
      </p:sp>
      <p:sp>
        <p:nvSpPr>
          <p:cNvPr id="9" name="Rectangle 8">
            <a:extLst>
              <a:ext uri="{FF2B5EF4-FFF2-40B4-BE49-F238E27FC236}">
                <a16:creationId xmlns:a16="http://schemas.microsoft.com/office/drawing/2014/main" id="{D85734EB-BCD1-4EDE-A01B-387ABF4EAD5E}"/>
              </a:ext>
            </a:extLst>
          </p:cNvPr>
          <p:cNvSpPr/>
          <p:nvPr/>
        </p:nvSpPr>
        <p:spPr>
          <a:xfrm>
            <a:off x="0" y="2143125"/>
            <a:ext cx="12198350" cy="78105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Rectangle 7">
            <a:extLst>
              <a:ext uri="{FF2B5EF4-FFF2-40B4-BE49-F238E27FC236}">
                <a16:creationId xmlns:a16="http://schemas.microsoft.com/office/drawing/2014/main" id="{67A9795F-6C6E-4703-A05D-0BFE42F7652B}"/>
              </a:ext>
            </a:extLst>
          </p:cNvPr>
          <p:cNvSpPr>
            <a:spLocks noChangeArrowheads="1"/>
          </p:cNvSpPr>
          <p:nvPr/>
        </p:nvSpPr>
        <p:spPr bwMode="auto">
          <a:xfrm>
            <a:off x="704849" y="2318322"/>
            <a:ext cx="457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chemeClr val="bg1"/>
                </a:solidFill>
                <a:effectLst/>
                <a:latin typeface="+mn-lt"/>
              </a:rPr>
              <a:t>Let’s hear from you</a:t>
            </a:r>
          </a:p>
        </p:txBody>
      </p:sp>
      <p:cxnSp>
        <p:nvCxnSpPr>
          <p:cNvPr id="17" name="Straight Connector 16">
            <a:extLst>
              <a:ext uri="{FF2B5EF4-FFF2-40B4-BE49-F238E27FC236}">
                <a16:creationId xmlns:a16="http://schemas.microsoft.com/office/drawing/2014/main" id="{0DDC741D-B578-487D-81EE-88DC0E051B47}"/>
              </a:ext>
            </a:extLst>
          </p:cNvPr>
          <p:cNvCxnSpPr/>
          <p:nvPr/>
        </p:nvCxnSpPr>
        <p:spPr>
          <a:xfrm>
            <a:off x="6099048" y="3090672"/>
            <a:ext cx="0" cy="2926080"/>
          </a:xfrm>
          <a:prstGeom prst="line">
            <a:avLst/>
          </a:prstGeom>
          <a:ln w="9525">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072ED4C5-F2EB-470A-B7CA-17925B6269BE}"/>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10563636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2381282-A0CF-4E0D-AB10-09A0BF1F451D}"/>
              </a:ext>
            </a:extLst>
          </p:cNvPr>
          <p:cNvGrpSpPr/>
          <p:nvPr/>
        </p:nvGrpSpPr>
        <p:grpSpPr>
          <a:xfrm>
            <a:off x="937025" y="2216885"/>
            <a:ext cx="8300401" cy="2951704"/>
            <a:chOff x="892421" y="2216885"/>
            <a:chExt cx="8300401" cy="2951704"/>
          </a:xfrm>
        </p:grpSpPr>
        <p:sp>
          <p:nvSpPr>
            <p:cNvPr id="15" name="Rectangle 14">
              <a:extLst>
                <a:ext uri="{FF2B5EF4-FFF2-40B4-BE49-F238E27FC236}">
                  <a16:creationId xmlns:a16="http://schemas.microsoft.com/office/drawing/2014/main" id="{223B9385-9056-49DB-A038-6C88064BAC19}"/>
                </a:ext>
              </a:extLst>
            </p:cNvPr>
            <p:cNvSpPr/>
            <p:nvPr/>
          </p:nvSpPr>
          <p:spPr>
            <a:xfrm>
              <a:off x="1152792" y="2225247"/>
              <a:ext cx="8040029" cy="524108"/>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nchorCtr="0"/>
            <a:lstStyle/>
            <a:p>
              <a:r>
                <a:rPr lang="en-US" dirty="0">
                  <a:solidFill>
                    <a:schemeClr val="bg1"/>
                  </a:solidFill>
                </a:rPr>
                <a:t>The grant must be for study, training or research in the US.</a:t>
              </a:r>
            </a:p>
          </p:txBody>
        </p:sp>
        <p:sp>
          <p:nvSpPr>
            <p:cNvPr id="16" name="Rectangle 15">
              <a:extLst>
                <a:ext uri="{FF2B5EF4-FFF2-40B4-BE49-F238E27FC236}">
                  <a16:creationId xmlns:a16="http://schemas.microsoft.com/office/drawing/2014/main" id="{3F16EAF0-8BF9-44A7-BBC8-053775804D3B}"/>
                </a:ext>
              </a:extLst>
            </p:cNvPr>
            <p:cNvSpPr/>
            <p:nvPr/>
          </p:nvSpPr>
          <p:spPr>
            <a:xfrm>
              <a:off x="1152793" y="2800580"/>
              <a:ext cx="8040029" cy="524108"/>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nchorCtr="0"/>
            <a:lstStyle/>
            <a:p>
              <a:r>
                <a:rPr lang="en-US" dirty="0">
                  <a:solidFill>
                    <a:schemeClr val="bg1"/>
                  </a:solidFill>
                </a:rPr>
                <a:t>The grant must be made by:</a:t>
              </a:r>
            </a:p>
          </p:txBody>
        </p:sp>
        <p:sp>
          <p:nvSpPr>
            <p:cNvPr id="17" name="Oval 16">
              <a:extLst>
                <a:ext uri="{FF2B5EF4-FFF2-40B4-BE49-F238E27FC236}">
                  <a16:creationId xmlns:a16="http://schemas.microsoft.com/office/drawing/2014/main" id="{7B1AD849-8BF7-428E-83CE-965A34E24272}"/>
                </a:ext>
              </a:extLst>
            </p:cNvPr>
            <p:cNvSpPr/>
            <p:nvPr/>
          </p:nvSpPr>
          <p:spPr>
            <a:xfrm>
              <a:off x="892421" y="2216885"/>
              <a:ext cx="520744" cy="524108"/>
            </a:xfrm>
            <a:prstGeom prst="ellipse">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dirty="0">
                  <a:solidFill>
                    <a:schemeClr val="tx1"/>
                  </a:solidFill>
                </a:rPr>
                <a:t>1</a:t>
              </a:r>
            </a:p>
          </p:txBody>
        </p:sp>
        <p:sp>
          <p:nvSpPr>
            <p:cNvPr id="18" name="Oval 17">
              <a:extLst>
                <a:ext uri="{FF2B5EF4-FFF2-40B4-BE49-F238E27FC236}">
                  <a16:creationId xmlns:a16="http://schemas.microsoft.com/office/drawing/2014/main" id="{7E7902AB-CA23-4A9A-B9F5-3577DF02C120}"/>
                </a:ext>
              </a:extLst>
            </p:cNvPr>
            <p:cNvSpPr/>
            <p:nvPr/>
          </p:nvSpPr>
          <p:spPr>
            <a:xfrm>
              <a:off x="892421" y="2800580"/>
              <a:ext cx="520744" cy="524108"/>
            </a:xfrm>
            <a:prstGeom prst="ellipse">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dirty="0">
                  <a:solidFill>
                    <a:schemeClr val="tx1"/>
                  </a:solidFill>
                </a:rPr>
                <a:t>2</a:t>
              </a:r>
            </a:p>
          </p:txBody>
        </p:sp>
        <p:sp>
          <p:nvSpPr>
            <p:cNvPr id="19" name="Rectangle 18">
              <a:extLst>
                <a:ext uri="{FF2B5EF4-FFF2-40B4-BE49-F238E27FC236}">
                  <a16:creationId xmlns:a16="http://schemas.microsoft.com/office/drawing/2014/main" id="{7CC874C9-5462-4C5D-8389-E4E68C0A51F5}"/>
                </a:ext>
              </a:extLst>
            </p:cNvPr>
            <p:cNvSpPr/>
            <p:nvPr/>
          </p:nvSpPr>
          <p:spPr>
            <a:xfrm>
              <a:off x="1304925" y="3412276"/>
              <a:ext cx="404813" cy="816824"/>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A</a:t>
              </a:r>
            </a:p>
          </p:txBody>
        </p:sp>
        <p:sp>
          <p:nvSpPr>
            <p:cNvPr id="20" name="Rectangle 19">
              <a:extLst>
                <a:ext uri="{FF2B5EF4-FFF2-40B4-BE49-F238E27FC236}">
                  <a16:creationId xmlns:a16="http://schemas.microsoft.com/office/drawing/2014/main" id="{5F22D51F-FF06-4C21-AE27-CC12447F26CC}"/>
                </a:ext>
              </a:extLst>
            </p:cNvPr>
            <p:cNvSpPr/>
            <p:nvPr/>
          </p:nvSpPr>
          <p:spPr>
            <a:xfrm>
              <a:off x="1304925" y="4351765"/>
              <a:ext cx="404813" cy="816824"/>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C</a:t>
              </a:r>
            </a:p>
          </p:txBody>
        </p:sp>
        <p:sp>
          <p:nvSpPr>
            <p:cNvPr id="21" name="Rectangle 20">
              <a:extLst>
                <a:ext uri="{FF2B5EF4-FFF2-40B4-BE49-F238E27FC236}">
                  <a16:creationId xmlns:a16="http://schemas.microsoft.com/office/drawing/2014/main" id="{238605E2-82F6-4CFE-8692-5205E0D0087D}"/>
                </a:ext>
              </a:extLst>
            </p:cNvPr>
            <p:cNvSpPr/>
            <p:nvPr/>
          </p:nvSpPr>
          <p:spPr>
            <a:xfrm>
              <a:off x="5925346" y="3412276"/>
              <a:ext cx="404813" cy="816824"/>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B</a:t>
              </a:r>
            </a:p>
          </p:txBody>
        </p:sp>
        <p:sp>
          <p:nvSpPr>
            <p:cNvPr id="22" name="Rectangle 21">
              <a:extLst>
                <a:ext uri="{FF2B5EF4-FFF2-40B4-BE49-F238E27FC236}">
                  <a16:creationId xmlns:a16="http://schemas.microsoft.com/office/drawing/2014/main" id="{9020F651-D165-4FA5-9B69-369E96B9D082}"/>
                </a:ext>
              </a:extLst>
            </p:cNvPr>
            <p:cNvSpPr/>
            <p:nvPr/>
          </p:nvSpPr>
          <p:spPr>
            <a:xfrm>
              <a:off x="3790950" y="4351765"/>
              <a:ext cx="404813" cy="816824"/>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a:solidFill>
                    <a:schemeClr val="tx1"/>
                  </a:solidFill>
                </a:rPr>
                <a:t>D</a:t>
              </a:r>
            </a:p>
          </p:txBody>
        </p:sp>
        <p:sp>
          <p:nvSpPr>
            <p:cNvPr id="23" name="Rectangle 22">
              <a:extLst>
                <a:ext uri="{FF2B5EF4-FFF2-40B4-BE49-F238E27FC236}">
                  <a16:creationId xmlns:a16="http://schemas.microsoft.com/office/drawing/2014/main" id="{BE1813A3-BD26-4264-8589-007FADFB099F}"/>
                </a:ext>
              </a:extLst>
            </p:cNvPr>
            <p:cNvSpPr/>
            <p:nvPr/>
          </p:nvSpPr>
          <p:spPr>
            <a:xfrm>
              <a:off x="1752600" y="3412276"/>
              <a:ext cx="4062413" cy="816824"/>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dirty="0">
                  <a:solidFill>
                    <a:schemeClr val="bg1"/>
                  </a:solidFill>
                </a:rPr>
                <a:t>A tax-exempt organization operated for charitable, religious, educational, etc., purposes</a:t>
              </a:r>
            </a:p>
          </p:txBody>
        </p:sp>
        <p:sp>
          <p:nvSpPr>
            <p:cNvPr id="24" name="Rectangle 23">
              <a:extLst>
                <a:ext uri="{FF2B5EF4-FFF2-40B4-BE49-F238E27FC236}">
                  <a16:creationId xmlns:a16="http://schemas.microsoft.com/office/drawing/2014/main" id="{AFF24027-FFA0-4721-A0B7-2588CB31EC74}"/>
                </a:ext>
              </a:extLst>
            </p:cNvPr>
            <p:cNvSpPr/>
            <p:nvPr/>
          </p:nvSpPr>
          <p:spPr>
            <a:xfrm>
              <a:off x="1752600" y="4337679"/>
              <a:ext cx="1914526" cy="816824"/>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dirty="0">
                  <a:solidFill>
                    <a:schemeClr val="bg1"/>
                  </a:solidFill>
                </a:rPr>
                <a:t>A federal, state, or local government agency</a:t>
              </a:r>
            </a:p>
          </p:txBody>
        </p:sp>
        <p:sp>
          <p:nvSpPr>
            <p:cNvPr id="25" name="Rectangle 24">
              <a:extLst>
                <a:ext uri="{FF2B5EF4-FFF2-40B4-BE49-F238E27FC236}">
                  <a16:creationId xmlns:a16="http://schemas.microsoft.com/office/drawing/2014/main" id="{84F3C46D-48FF-41FB-BDC5-83FF4CCBBD1B}"/>
                </a:ext>
              </a:extLst>
            </p:cNvPr>
            <p:cNvSpPr/>
            <p:nvPr/>
          </p:nvSpPr>
          <p:spPr>
            <a:xfrm>
              <a:off x="4245768" y="4337679"/>
              <a:ext cx="4883945" cy="816824"/>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dirty="0">
                  <a:solidFill>
                    <a:schemeClr val="bg1"/>
                  </a:solidFill>
                </a:rPr>
                <a:t>An international organization, or a binational or multinational educational or cultural organization created or continued by the Mutual Educational and Cultural Exchange Act of 1961 (known as the Fulbright-Hays Act)</a:t>
              </a:r>
            </a:p>
          </p:txBody>
        </p:sp>
        <p:sp>
          <p:nvSpPr>
            <p:cNvPr id="26" name="Rectangle 25">
              <a:extLst>
                <a:ext uri="{FF2B5EF4-FFF2-40B4-BE49-F238E27FC236}">
                  <a16:creationId xmlns:a16="http://schemas.microsoft.com/office/drawing/2014/main" id="{4FBEB635-A1E7-44B2-8515-7186893A9F95}"/>
                </a:ext>
              </a:extLst>
            </p:cNvPr>
            <p:cNvSpPr/>
            <p:nvPr/>
          </p:nvSpPr>
          <p:spPr>
            <a:xfrm>
              <a:off x="6373812" y="3415085"/>
              <a:ext cx="2746376" cy="816824"/>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sz="1200" dirty="0">
                  <a:solidFill>
                    <a:schemeClr val="bg1"/>
                  </a:solidFill>
                </a:rPr>
                <a:t>A foreign government</a:t>
              </a:r>
            </a:p>
          </p:txBody>
        </p:sp>
      </p:grpSp>
      <p:sp>
        <p:nvSpPr>
          <p:cNvPr id="2" name="Title 1">
            <a:extLst>
              <a:ext uri="{FF2B5EF4-FFF2-40B4-BE49-F238E27FC236}">
                <a16:creationId xmlns:a16="http://schemas.microsoft.com/office/drawing/2014/main" id="{297EE5A8-C786-45AC-B6F9-E780D0550BA4}"/>
              </a:ext>
            </a:extLst>
          </p:cNvPr>
          <p:cNvSpPr>
            <a:spLocks noGrp="1"/>
          </p:cNvSpPr>
          <p:nvPr>
            <p:ph type="title"/>
          </p:nvPr>
        </p:nvSpPr>
        <p:spPr/>
        <p:txBody>
          <a:bodyPr/>
          <a:lstStyle/>
          <a:p>
            <a:r>
              <a:rPr lang="en-US" dirty="0"/>
              <a:t>Scholarships and fellowship grants to non-degree candidates</a:t>
            </a:r>
          </a:p>
        </p:txBody>
      </p:sp>
      <p:sp>
        <p:nvSpPr>
          <p:cNvPr id="12" name="Content Placeholder 11">
            <a:extLst>
              <a:ext uri="{FF2B5EF4-FFF2-40B4-BE49-F238E27FC236}">
                <a16:creationId xmlns:a16="http://schemas.microsoft.com/office/drawing/2014/main" id="{A759C421-C3F5-4D90-A28C-DC4AD79D295D}"/>
              </a:ext>
            </a:extLst>
          </p:cNvPr>
          <p:cNvSpPr>
            <a:spLocks noGrp="1"/>
          </p:cNvSpPr>
          <p:nvPr>
            <p:ph idx="1"/>
          </p:nvPr>
        </p:nvSpPr>
        <p:spPr>
          <a:xfrm>
            <a:off x="609918" y="1137920"/>
            <a:ext cx="10978515" cy="1237290"/>
          </a:xfrm>
        </p:spPr>
        <p:txBody>
          <a:bodyPr/>
          <a:lstStyle/>
          <a:p>
            <a:r>
              <a:rPr lang="en-US" sz="1800" dirty="0"/>
              <a:t>If the non-resident alien (NRA) receiving the scholarship or fellowship grant is not a candidate for a degree and is present in the US under an F, J, M, or Q visa, the amount is subject to a 14% withholding rate on the total amount that is from US sources if the following requirements are met:</a:t>
            </a:r>
          </a:p>
        </p:txBody>
      </p:sp>
      <p:sp>
        <p:nvSpPr>
          <p:cNvPr id="13" name="Content Placeholder 11">
            <a:extLst>
              <a:ext uri="{FF2B5EF4-FFF2-40B4-BE49-F238E27FC236}">
                <a16:creationId xmlns:a16="http://schemas.microsoft.com/office/drawing/2014/main" id="{FA165CC7-E4CD-431E-AF80-F5FF9B3D9B93}"/>
              </a:ext>
            </a:extLst>
          </p:cNvPr>
          <p:cNvSpPr txBox="1">
            <a:spLocks/>
          </p:cNvSpPr>
          <p:nvPr/>
        </p:nvSpPr>
        <p:spPr>
          <a:xfrm>
            <a:off x="609918" y="5307978"/>
            <a:ext cx="10978515" cy="646275"/>
          </a:xfrm>
          <a:prstGeom prst="rect">
            <a:avLst/>
          </a:prstGeom>
        </p:spPr>
        <p:txBody>
          <a:bodyPr vert="horz" lIns="0" tIns="0" rIns="0" bIns="0" rtlCol="0" anchor="t" anchorCtr="0">
            <a:noAutofit/>
          </a:bodyPr>
          <a:lstStyle>
            <a:lvl1pPr marL="356616" indent="-356616" algn="l" defTabSz="914400"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If the grant does not meet both (1) and (2) above, the payment is subject to 30% withholding on the amount of the grant that is from US sources.</a:t>
            </a:r>
          </a:p>
        </p:txBody>
      </p:sp>
      <p:sp>
        <p:nvSpPr>
          <p:cNvPr id="28" name="Footer Placeholder 4">
            <a:extLst>
              <a:ext uri="{FF2B5EF4-FFF2-40B4-BE49-F238E27FC236}">
                <a16:creationId xmlns:a16="http://schemas.microsoft.com/office/drawing/2014/main" id="{F9720E3C-70F7-40B2-A589-93588737D6F1}"/>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22028285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4489-9D4C-4A70-926B-3A0C63B4D16F}"/>
              </a:ext>
            </a:extLst>
          </p:cNvPr>
          <p:cNvSpPr>
            <a:spLocks noGrp="1"/>
          </p:cNvSpPr>
          <p:nvPr>
            <p:ph type="title"/>
          </p:nvPr>
        </p:nvSpPr>
        <p:spPr/>
        <p:txBody>
          <a:bodyPr/>
          <a:lstStyle/>
          <a:p>
            <a:r>
              <a:rPr lang="en-US" dirty="0"/>
              <a:t>Targeted grants issued to NRAs</a:t>
            </a:r>
          </a:p>
        </p:txBody>
      </p:sp>
      <p:sp>
        <p:nvSpPr>
          <p:cNvPr id="3" name="Content Placeholder 2">
            <a:extLst>
              <a:ext uri="{FF2B5EF4-FFF2-40B4-BE49-F238E27FC236}">
                <a16:creationId xmlns:a16="http://schemas.microsoft.com/office/drawing/2014/main" id="{618F5E12-A4BA-4627-BDCA-5774F87B86F2}"/>
              </a:ext>
            </a:extLst>
          </p:cNvPr>
          <p:cNvSpPr>
            <a:spLocks noGrp="1"/>
          </p:cNvSpPr>
          <p:nvPr>
            <p:ph idx="1"/>
          </p:nvPr>
        </p:nvSpPr>
        <p:spPr/>
        <p:txBody>
          <a:bodyPr/>
          <a:lstStyle/>
          <a:p>
            <a:r>
              <a:rPr lang="en-US" dirty="0"/>
              <a:t>Targeted grants are payments made to achieve a specific objective, produce a report or similar project or improve or enhance literary, scientific, artistic, musical, teaching or other similar capacity, skill or talent of the grantee. They are generally not considered US-sourced and not subject to Form 1042-S reporting or withholding when paid to NRAs if certain requirements are met:</a:t>
            </a:r>
          </a:p>
          <a:p>
            <a:pPr lvl="1"/>
            <a:r>
              <a:rPr lang="en-US" dirty="0"/>
              <a:t>The payment must be made by a 501(c)(3), or federal/state government or instrumentality.</a:t>
            </a:r>
          </a:p>
          <a:p>
            <a:pPr lvl="1"/>
            <a:r>
              <a:rPr lang="en-US" dirty="0"/>
              <a:t>The payment must be made for activities conducted outside the US by a foreign person.</a:t>
            </a:r>
          </a:p>
          <a:p>
            <a:pPr lvl="1"/>
            <a:r>
              <a:rPr lang="en-US" dirty="0"/>
              <a:t>The payment cannot qualify as a scholarship and cannot be intended for the purpose of aiding the grantee to perform study, training or research, nor can it be more properly considered salary or other compensation for services.</a:t>
            </a:r>
          </a:p>
          <a:p>
            <a:endParaRPr lang="en-US" dirty="0"/>
          </a:p>
        </p:txBody>
      </p:sp>
      <p:sp>
        <p:nvSpPr>
          <p:cNvPr id="6" name="Footer Placeholder 4">
            <a:extLst>
              <a:ext uri="{FF2B5EF4-FFF2-40B4-BE49-F238E27FC236}">
                <a16:creationId xmlns:a16="http://schemas.microsoft.com/office/drawing/2014/main" id="{C34EA5E8-C55D-449B-8D11-07AAE9768D26}"/>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extLst>
      <p:ext uri="{BB962C8B-B14F-4D97-AF65-F5344CB8AC3E}">
        <p14:creationId xmlns:p14="http://schemas.microsoft.com/office/powerpoint/2010/main" val="3548568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1FB5AF-72FE-44E8-ABD8-438921E116C0}"/>
              </a:ext>
            </a:extLst>
          </p:cNvPr>
          <p:cNvSpPr txBox="1">
            <a:spLocks/>
          </p:cNvSpPr>
          <p:nvPr/>
        </p:nvSpPr>
        <p:spPr>
          <a:xfrm>
            <a:off x="8406581" y="563952"/>
            <a:ext cx="3309810" cy="2699200"/>
          </a:xfrm>
          <a:prstGeom prst="rect">
            <a:avLst/>
          </a:prstGeom>
          <a:noFill/>
        </p:spPr>
        <p:txBody>
          <a:bodyPr wrap="square" lIns="0" tIns="36576" rIns="0" bIns="0" rtlCol="0" anchor="t">
            <a:spAutoFit/>
          </a:bodyPr>
          <a:lstStyle/>
          <a:p>
            <a:pPr lvl="0">
              <a:buClr>
                <a:srgbClr val="FFD200"/>
              </a:buClr>
              <a:buSzPct val="70000"/>
              <a:defRPr/>
            </a:pPr>
            <a:r>
              <a:rPr lang="en-IN" sz="800" kern="0" dirty="0">
                <a:solidFill>
                  <a:srgbClr val="FFFFFF"/>
                </a:solidFill>
                <a:latin typeface="+mj-lt"/>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lvl="0">
              <a:buClr>
                <a:srgbClr val="FFD200"/>
              </a:buClr>
              <a:buSzPct val="70000"/>
              <a:defRPr/>
            </a:pPr>
            <a:endParaRPr lang="en-IN" sz="800" kern="0" dirty="0">
              <a:solidFill>
                <a:srgbClr val="FFFFFF"/>
              </a:solidFill>
              <a:latin typeface="+mj-lt"/>
            </a:endParaRPr>
          </a:p>
          <a:p>
            <a:pPr>
              <a:buClr>
                <a:srgbClr val="FFD200"/>
              </a:buClr>
              <a:buSzPct val="70000"/>
              <a:defRPr/>
            </a:pPr>
            <a:r>
              <a:rPr lang="en-IN" sz="800" kern="0" dirty="0">
                <a:solidFill>
                  <a:srgbClr val="FFFFFF"/>
                </a:solidFill>
              </a:rPr>
              <a:t>© 2023 Ernst &amp; Young LLP</a:t>
            </a:r>
          </a:p>
          <a:p>
            <a:pPr>
              <a:buClr>
                <a:srgbClr val="FFD200"/>
              </a:buClr>
              <a:buSzPct val="70000"/>
              <a:defRPr/>
            </a:pPr>
            <a:r>
              <a:rPr lang="en-IN" sz="800" kern="0" dirty="0">
                <a:solidFill>
                  <a:srgbClr val="FFFFFF"/>
                </a:solidFill>
              </a:rPr>
              <a:t>All Rights Reserved.</a:t>
            </a:r>
          </a:p>
          <a:p>
            <a:pPr>
              <a:buClr>
                <a:srgbClr val="FFD200"/>
              </a:buClr>
              <a:buSzPct val="70000"/>
              <a:defRPr/>
            </a:pPr>
            <a:endParaRPr lang="en-IN" sz="800" kern="0" dirty="0">
              <a:solidFill>
                <a:srgbClr val="FFFFFF"/>
              </a:solidFill>
            </a:endParaRPr>
          </a:p>
          <a:p>
            <a:pPr>
              <a:buClr>
                <a:srgbClr val="FFD200"/>
              </a:buClr>
              <a:buSzPct val="70000"/>
              <a:defRPr/>
            </a:pPr>
            <a:r>
              <a:rPr lang="en-IN" sz="800" kern="0" dirty="0">
                <a:solidFill>
                  <a:srgbClr val="FFFFFF"/>
                </a:solidFill>
              </a:rPr>
              <a:t>US SCORE No. 20265-231US</a:t>
            </a:r>
            <a:br>
              <a:rPr lang="en-IN" sz="800" kern="0" dirty="0">
                <a:solidFill>
                  <a:srgbClr val="FFFFFF"/>
                </a:solidFill>
              </a:rPr>
            </a:br>
            <a:r>
              <a:rPr lang="en-IN" sz="800" kern="0" dirty="0">
                <a:solidFill>
                  <a:srgbClr val="FFFFFF"/>
                </a:solidFill>
              </a:rPr>
              <a:t>|2306-4264321</a:t>
            </a:r>
          </a:p>
          <a:p>
            <a:pPr>
              <a:buClr>
                <a:srgbClr val="FFD200"/>
              </a:buClr>
              <a:buSzPct val="70000"/>
              <a:defRPr/>
            </a:pPr>
            <a:r>
              <a:rPr lang="en-IN" sz="800" kern="0" dirty="0">
                <a:solidFill>
                  <a:srgbClr val="FFFFFF"/>
                </a:solidFill>
              </a:rPr>
              <a:t>ED None</a:t>
            </a:r>
          </a:p>
          <a:p>
            <a:pPr>
              <a:buClr>
                <a:srgbClr val="FFD200"/>
              </a:buClr>
              <a:buSzPct val="70000"/>
              <a:defRPr/>
            </a:pPr>
            <a:endParaRPr lang="en-IN" sz="800" kern="0" dirty="0">
              <a:solidFill>
                <a:srgbClr val="FFFFFF"/>
              </a:solidFill>
            </a:endParaRPr>
          </a:p>
          <a:p>
            <a:pPr>
              <a:buClr>
                <a:srgbClr val="FFD200"/>
              </a:buClr>
              <a:buSzPct val="70000"/>
              <a:defRPr/>
            </a:pPr>
            <a:endParaRPr lang="en-IN" sz="800" kern="0" dirty="0">
              <a:solidFill>
                <a:srgbClr val="FFFFFF"/>
              </a:solidFill>
            </a:endParaRPr>
          </a:p>
          <a:p>
            <a:pPr lvl="0" defTabSz="304780">
              <a:buClr>
                <a:srgbClr val="FFD200"/>
              </a:buClr>
              <a:buSzPct val="70000"/>
              <a:defRPr/>
            </a:pPr>
            <a:r>
              <a:rPr lang="en-IN" sz="600" kern="0" dirty="0">
                <a:solidFill>
                  <a:prstClr val="white"/>
                </a:solidFill>
              </a:rPr>
              <a:t>This material has been prepared for general informational purposes only and is not intended to be relied upon as accounting, tax or other professional advice. Please refer to your advisors for specific advice.</a:t>
            </a:r>
            <a:endParaRPr lang="en-IN" sz="600" kern="0" dirty="0">
              <a:solidFill>
                <a:srgbClr val="FFFFFF"/>
              </a:solidFill>
            </a:endParaRPr>
          </a:p>
          <a:p>
            <a:pPr lvl="0">
              <a:spcAft>
                <a:spcPts val="600"/>
              </a:spcAft>
              <a:buClr>
                <a:srgbClr val="FFD200"/>
              </a:buClr>
              <a:buSzPct val="70000"/>
              <a:defRPr/>
            </a:pPr>
            <a:r>
              <a:rPr lang="en-IN" sz="1100" kern="0" dirty="0">
                <a:solidFill>
                  <a:srgbClr val="FFFFFF"/>
                </a:solidFill>
                <a:latin typeface="EYInterstate" panose="02000503020000020004" pitchFamily="2" charset="0"/>
              </a:rPr>
              <a:t>ey.com</a:t>
            </a:r>
          </a:p>
        </p:txBody>
      </p:sp>
      <p:sp>
        <p:nvSpPr>
          <p:cNvPr id="8" name="TextBox 7">
            <a:extLst>
              <a:ext uri="{FF2B5EF4-FFF2-40B4-BE49-F238E27FC236}">
                <a16:creationId xmlns:a16="http://schemas.microsoft.com/office/drawing/2014/main" id="{1844E81A-39DE-435F-B0D4-D0C0428AA4AD}"/>
              </a:ext>
            </a:extLst>
          </p:cNvPr>
          <p:cNvSpPr txBox="1">
            <a:spLocks/>
          </p:cNvSpPr>
          <p:nvPr/>
        </p:nvSpPr>
        <p:spPr>
          <a:xfrm>
            <a:off x="481959" y="563952"/>
            <a:ext cx="3205138" cy="2660728"/>
          </a:xfrm>
          <a:prstGeom prst="rect">
            <a:avLst/>
          </a:prstGeom>
          <a:noFill/>
        </p:spPr>
        <p:txBody>
          <a:bodyPr wrap="square" lIns="0" tIns="36576" rIns="0" bIns="0" rtlCol="0" anchor="t">
            <a:spAutoFit/>
          </a:bodyPr>
          <a:lstStyle/>
          <a:p>
            <a:pPr lvl="0">
              <a:spcAft>
                <a:spcPts val="600"/>
              </a:spcAft>
              <a:buClr>
                <a:srgbClr val="FFD200"/>
              </a:buClr>
              <a:buSzPct val="70000"/>
              <a:defRPr/>
            </a:pPr>
            <a:r>
              <a:rPr kumimoji="0" lang="en-US" sz="1200" b="1" i="0" u="none" strike="noStrike" kern="0" cap="none" spc="0" normalizeH="0" baseline="0" noProof="0" dirty="0">
                <a:ln>
                  <a:noFill/>
                </a:ln>
                <a:solidFill>
                  <a:srgbClr val="FFE600"/>
                </a:solidFill>
                <a:effectLst/>
                <a:uLnTx/>
                <a:uFillTx/>
                <a:latin typeface="EYInterstate" panose="02000503020000020004" pitchFamily="2" charset="0"/>
              </a:rPr>
              <a:t>EY  </a:t>
            </a:r>
            <a:r>
              <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rPr>
              <a:t>|  </a:t>
            </a:r>
            <a:r>
              <a:rPr lang="en-IN" sz="1200" kern="0" dirty="0">
                <a:solidFill>
                  <a:srgbClr val="FFE600"/>
                </a:solidFill>
                <a:latin typeface="EYInterstate" panose="02000503020000020004" pitchFamily="2" charset="0"/>
                <a:cs typeface="Arial"/>
              </a:rPr>
              <a:t>Building a better working world</a:t>
            </a:r>
            <a:endPar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EYInterstate" panose="02000503020000020004" pitchFamily="2" charset="0"/>
              <a:cs typeface="Arial"/>
            </a:endParaRPr>
          </a:p>
          <a:p>
            <a:pPr lvl="0">
              <a:buClr>
                <a:srgbClr val="FFD200"/>
              </a:buClr>
              <a:buSzPct val="70000"/>
              <a:defRPr/>
            </a:pPr>
            <a:r>
              <a:rPr lang="en-IN" sz="1100" kern="0" dirty="0">
                <a:solidFill>
                  <a:srgbClr val="FFFFFF"/>
                </a:solidFill>
                <a:latin typeface="EYInterstate" panose="02000503020000020004" pitchFamily="2" charset="0"/>
              </a:rPr>
              <a:t>EY exists to build a better working world, helping to create long-term value for clients, people and society and build trust in the capital markets. </a:t>
            </a:r>
          </a:p>
          <a:p>
            <a:pPr lvl="0">
              <a:buClr>
                <a:srgbClr val="FFD200"/>
              </a:buClr>
              <a:buSzPct val="70000"/>
              <a:defRPr/>
            </a:pPr>
            <a:endParaRPr lang="en-IN" sz="1100" kern="0" dirty="0">
              <a:solidFill>
                <a:srgbClr val="FFFFFF"/>
              </a:solidFill>
              <a:latin typeface="EYInterstate" panose="02000503020000020004" pitchFamily="2" charset="0"/>
            </a:endParaRPr>
          </a:p>
          <a:p>
            <a:pPr lvl="0">
              <a:buClr>
                <a:srgbClr val="FFD200"/>
              </a:buClr>
              <a:buSzPct val="70000"/>
              <a:defRPr/>
            </a:pPr>
            <a:r>
              <a:rPr lang="en-IN" sz="1100" kern="0" dirty="0">
                <a:solidFill>
                  <a:srgbClr val="FFFFFF"/>
                </a:solidFill>
                <a:latin typeface="EYInterstate" panose="02000503020000020004" pitchFamily="2" charset="0"/>
              </a:rPr>
              <a:t>Enabled by data and technology, diverse EY teams in over 150 countries provide trust through assurance and help clients grow, transform and operate. </a:t>
            </a:r>
          </a:p>
          <a:p>
            <a:pPr lvl="0">
              <a:buClr>
                <a:srgbClr val="FFD200"/>
              </a:buClr>
              <a:buSzPct val="70000"/>
              <a:defRPr/>
            </a:pPr>
            <a:endParaRPr lang="en-IN" sz="1100" kern="0" dirty="0">
              <a:solidFill>
                <a:srgbClr val="FFFFFF"/>
              </a:solidFill>
              <a:latin typeface="EYInterstate" panose="02000503020000020004" pitchFamily="2" charset="0"/>
            </a:endParaRPr>
          </a:p>
          <a:p>
            <a:pPr lvl="0">
              <a:buClr>
                <a:srgbClr val="FFD200"/>
              </a:buClr>
              <a:buSzPct val="70000"/>
              <a:defRPr/>
            </a:pPr>
            <a:r>
              <a:rPr lang="en-IN" sz="1100" kern="0" dirty="0">
                <a:solidFill>
                  <a:srgbClr val="FFFFFF"/>
                </a:solidFill>
                <a:latin typeface="EYInterstate" panose="02000503020000020004" pitchFamily="2" charset="0"/>
              </a:rPr>
              <a:t>Working across assurance, consulting, law, strategy, tax and transactions, EY teams ask better questions to find new answers for the complex issues facing our world today.</a:t>
            </a:r>
          </a:p>
        </p:txBody>
      </p:sp>
    </p:spTree>
    <p:extLst>
      <p:ext uri="{BB962C8B-B14F-4D97-AF65-F5344CB8AC3E}">
        <p14:creationId xmlns:p14="http://schemas.microsoft.com/office/powerpoint/2010/main" val="2150832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918" y="301879"/>
            <a:ext cx="10978515" cy="590400"/>
          </a:xfrm>
        </p:spPr>
        <p:txBody>
          <a:bodyPr/>
          <a:lstStyle/>
          <a:p>
            <a:r>
              <a:rPr lang="en-GB" dirty="0"/>
              <a:t>Overview of international forms changes</a:t>
            </a:r>
          </a:p>
        </p:txBody>
      </p:sp>
      <p:graphicFrame>
        <p:nvGraphicFramePr>
          <p:cNvPr id="7" name="Table 9">
            <a:extLst>
              <a:ext uri="{FF2B5EF4-FFF2-40B4-BE49-F238E27FC236}">
                <a16:creationId xmlns:a16="http://schemas.microsoft.com/office/drawing/2014/main" id="{B50070C2-9ACB-43C0-B3F3-ECBCE08E5CAF}"/>
              </a:ext>
            </a:extLst>
          </p:cNvPr>
          <p:cNvGraphicFramePr>
            <a:graphicFrameLocks noGrp="1"/>
          </p:cNvGraphicFramePr>
          <p:nvPr>
            <p:extLst>
              <p:ext uri="{D42A27DB-BD31-4B8C-83A1-F6EECF244321}">
                <p14:modId xmlns:p14="http://schemas.microsoft.com/office/powerpoint/2010/main" val="3853074050"/>
              </p:ext>
            </p:extLst>
          </p:nvPr>
        </p:nvGraphicFramePr>
        <p:xfrm>
          <a:off x="609599" y="993302"/>
          <a:ext cx="10967087" cy="4901512"/>
        </p:xfrm>
        <a:graphic>
          <a:graphicData uri="http://schemas.openxmlformats.org/drawingml/2006/table">
            <a:tbl>
              <a:tblPr firstRow="1" bandRow="1">
                <a:tableStyleId>{073A0DAA-6AF3-43AB-8588-CEC1D06C72B9}</a:tableStyleId>
              </a:tblPr>
              <a:tblGrid>
                <a:gridCol w="971551">
                  <a:extLst>
                    <a:ext uri="{9D8B030D-6E8A-4147-A177-3AD203B41FA5}">
                      <a16:colId xmlns:a16="http://schemas.microsoft.com/office/drawing/2014/main" val="2408440478"/>
                    </a:ext>
                  </a:extLst>
                </a:gridCol>
                <a:gridCol w="1562100">
                  <a:extLst>
                    <a:ext uri="{9D8B030D-6E8A-4147-A177-3AD203B41FA5}">
                      <a16:colId xmlns:a16="http://schemas.microsoft.com/office/drawing/2014/main" val="4134118176"/>
                    </a:ext>
                  </a:extLst>
                </a:gridCol>
                <a:gridCol w="1600200">
                  <a:extLst>
                    <a:ext uri="{9D8B030D-6E8A-4147-A177-3AD203B41FA5}">
                      <a16:colId xmlns:a16="http://schemas.microsoft.com/office/drawing/2014/main" val="1223122983"/>
                    </a:ext>
                  </a:extLst>
                </a:gridCol>
                <a:gridCol w="6833236">
                  <a:extLst>
                    <a:ext uri="{9D8B030D-6E8A-4147-A177-3AD203B41FA5}">
                      <a16:colId xmlns:a16="http://schemas.microsoft.com/office/drawing/2014/main" val="2064971043"/>
                    </a:ext>
                  </a:extLst>
                </a:gridCol>
              </a:tblGrid>
              <a:tr h="236001">
                <a:tc>
                  <a:txBody>
                    <a:bodyPr/>
                    <a:lstStyle/>
                    <a:p>
                      <a:pPr marL="0" algn="ctr" defTabSz="914400" rtl="0" eaLnBrk="1" latinLnBrk="0" hangingPunct="1"/>
                      <a:r>
                        <a:rPr lang="en-US" sz="1000" b="1" kern="1200" dirty="0">
                          <a:solidFill>
                            <a:schemeClr val="bg1"/>
                          </a:solidFill>
                          <a:latin typeface="+mj-lt"/>
                          <a:ea typeface="+mn-ea"/>
                          <a:cs typeface="Arial" panose="020B0604020202020204" pitchFamily="34" charset="0"/>
                        </a:rPr>
                        <a:t>Form type</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000" kern="1200" dirty="0">
                          <a:solidFill>
                            <a:schemeClr val="bg1"/>
                          </a:solidFill>
                          <a:latin typeface="+mj-lt"/>
                          <a:ea typeface="+mn-ea"/>
                          <a:cs typeface="Arial" panose="020B0604020202020204" pitchFamily="34" charset="0"/>
                        </a:rPr>
                        <a:t>Form status</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latinLnBrk="0" hangingPunct="1"/>
                      <a:r>
                        <a:rPr lang="en-US" sz="1000" b="1" kern="1200" dirty="0">
                          <a:solidFill>
                            <a:schemeClr val="bg1"/>
                          </a:solidFill>
                          <a:latin typeface="+mj-lt"/>
                          <a:ea typeface="+mn-ea"/>
                          <a:cs typeface="Arial" panose="020B0604020202020204" pitchFamily="34" charset="0"/>
                        </a:rPr>
                        <a:t>Instruction status</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68543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kern="1200" dirty="0">
                          <a:solidFill>
                            <a:schemeClr val="bg1"/>
                          </a:solidFill>
                          <a:latin typeface="+mj-lt"/>
                          <a:ea typeface="+mn-ea"/>
                          <a:cs typeface="Arial" panose="020B0604020202020204" pitchFamily="34" charset="0"/>
                        </a:rPr>
                        <a:t>Material new information</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61144444"/>
                  </a:ext>
                </a:extLst>
              </a:tr>
              <a:tr h="923149">
                <a:tc>
                  <a:txBody>
                    <a:bodyPr/>
                    <a:lstStyle/>
                    <a:p>
                      <a:pPr algn="ctr" fontAlgn="ctr"/>
                      <a:r>
                        <a:rPr lang="en-US" sz="800" b="0" i="0" u="none" strike="noStrike" dirty="0">
                          <a:solidFill>
                            <a:schemeClr val="bg1"/>
                          </a:solidFill>
                          <a:effectLst/>
                          <a:latin typeface="+mn-lt"/>
                        </a:rPr>
                        <a:t>Form 5471</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solidFill>
                            <a:schemeClr val="bg1"/>
                          </a:solidFill>
                          <a:effectLst/>
                          <a:latin typeface="+mn-lt"/>
                        </a:rPr>
                        <a:t>Final as of 01/03/23</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kern="1200" dirty="0">
                          <a:solidFill>
                            <a:schemeClr val="bg1"/>
                          </a:solidFill>
                          <a:effectLst/>
                          <a:latin typeface="+mn-lt"/>
                          <a:ea typeface="+mn-ea"/>
                          <a:cs typeface="+mn-cs"/>
                        </a:rPr>
                        <a:t>Final as of 03/15/23</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2713" indent="-112713"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Language updates to Sch. G questions regarding foreign derived intangible income (FDII) to align with final regulations, Line 14 table — Q18 clarified and new Q 22 added</a:t>
                      </a:r>
                    </a:p>
                    <a:p>
                      <a:pPr marL="112713" indent="-112713"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New line added to Sch. Q for “other” and new columns added for loss allocation; If Code “901j” is entered, report country code of sanctioned country</a:t>
                      </a:r>
                    </a:p>
                    <a:p>
                      <a:pPr marL="112713" indent="-112713"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“Category of Filers” section clarified and includes comprehensive summary for each category</a:t>
                      </a:r>
                    </a:p>
                    <a:p>
                      <a:pPr marL="112713" indent="-112713"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Schedule G-1 instructions require statement to be attached if Reg. Sec. 1.482-7(d)(3)(iii)(B) or Notice 2005-99 election made</a:t>
                      </a:r>
                    </a:p>
                    <a:p>
                      <a:pPr marL="112713" indent="-112713"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Changes to principal business and activity codes</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0382478"/>
                  </a:ext>
                </a:extLst>
              </a:tr>
              <a:tr h="167060">
                <a:tc>
                  <a:txBody>
                    <a:bodyPr/>
                    <a:lstStyle/>
                    <a:p>
                      <a:pPr algn="ctr" fontAlgn="ctr"/>
                      <a:r>
                        <a:rPr lang="en-US" sz="800" b="0" i="0" u="none" strike="noStrike" dirty="0">
                          <a:solidFill>
                            <a:schemeClr val="bg1"/>
                          </a:solidFill>
                          <a:effectLst/>
                          <a:latin typeface="+mn-lt"/>
                        </a:rPr>
                        <a:t>Form 8858</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solidFill>
                            <a:schemeClr val="bg1"/>
                          </a:solidFill>
                          <a:effectLst/>
                          <a:latin typeface="+mn-lt"/>
                        </a:rPr>
                        <a:t>Final as of 09/30/21</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kern="1200" dirty="0">
                          <a:solidFill>
                            <a:schemeClr val="bg1"/>
                          </a:solidFill>
                          <a:effectLst/>
                          <a:latin typeface="+mn-lt"/>
                          <a:ea typeface="+mn-ea"/>
                          <a:cs typeface="+mn-cs"/>
                        </a:rPr>
                        <a:t>Final as of 09/30/21</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728" indent="-109728" algn="l" fontAlgn="ctr">
                        <a:buClr>
                          <a:schemeClr val="tx2"/>
                        </a:buClr>
                        <a:buSzPct val="110000"/>
                        <a:buFont typeface="EYInterstate Light" panose="02000506000000020004" pitchFamily="2" charset="0"/>
                        <a:buChar char="•"/>
                      </a:pPr>
                      <a:r>
                        <a:rPr lang="en-US" sz="800" b="0" i="0" u="none" strike="noStrike" kern="1200" dirty="0">
                          <a:solidFill>
                            <a:schemeClr val="bg1"/>
                          </a:solidFill>
                          <a:effectLst/>
                          <a:latin typeface="+mn-lt"/>
                          <a:ea typeface="+mn-ea"/>
                          <a:cs typeface="+mn-cs"/>
                        </a:rPr>
                        <a:t>No changes to the form or instructions</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8878062"/>
                  </a:ext>
                </a:extLst>
              </a:tr>
              <a:tr h="228401">
                <a:tc>
                  <a:txBody>
                    <a:bodyPr/>
                    <a:lstStyle/>
                    <a:p>
                      <a:pPr algn="ctr" fontAlgn="ctr"/>
                      <a:r>
                        <a:rPr lang="en-US" sz="800" b="0" i="0" u="none" strike="noStrike" dirty="0">
                          <a:solidFill>
                            <a:schemeClr val="bg1"/>
                          </a:solidFill>
                          <a:effectLst/>
                          <a:latin typeface="+mn-lt"/>
                        </a:rPr>
                        <a:t>Form 8865 </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solidFill>
                            <a:schemeClr val="bg1"/>
                          </a:solidFill>
                          <a:effectLst/>
                          <a:latin typeface="+mn-lt"/>
                        </a:rPr>
                        <a:t>Final as of 11/09/22</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kern="1200" dirty="0">
                          <a:solidFill>
                            <a:schemeClr val="bg1"/>
                          </a:solidFill>
                          <a:effectLst/>
                          <a:latin typeface="+mn-lt"/>
                          <a:ea typeface="+mn-ea"/>
                          <a:cs typeface="+mn-cs"/>
                        </a:rPr>
                        <a:t>Final as of 02/6/23</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728" indent="-109728" algn="l" fontAlgn="ctr">
                        <a:buClr>
                          <a:schemeClr val="tx2"/>
                        </a:buClr>
                        <a:buSzPct val="110000"/>
                        <a:buFont typeface="EYInterstate Light" panose="02000506000000020004" pitchFamily="2" charset="0"/>
                        <a:buChar char="•"/>
                      </a:pPr>
                      <a:r>
                        <a:rPr lang="en-US" sz="800" b="0" i="0" u="none" strike="noStrike" kern="1200" dirty="0">
                          <a:solidFill>
                            <a:schemeClr val="bg1"/>
                          </a:solidFill>
                          <a:effectLst/>
                          <a:latin typeface="+mn-lt"/>
                          <a:ea typeface="+mn-ea"/>
                          <a:cs typeface="+mn-cs"/>
                        </a:rPr>
                        <a:t>Language updates to Q12 regarding FDII to align with final regulations</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3489474"/>
                  </a:ext>
                </a:extLst>
              </a:tr>
              <a:tr h="554698">
                <a:tc>
                  <a:txBody>
                    <a:bodyPr/>
                    <a:lstStyle/>
                    <a:p>
                      <a:pPr algn="ctr" fontAlgn="ctr"/>
                      <a:r>
                        <a:rPr lang="en-US" sz="800" b="0" i="0" u="none" strike="noStrike" dirty="0">
                          <a:solidFill>
                            <a:schemeClr val="bg1"/>
                          </a:solidFill>
                          <a:effectLst/>
                          <a:latin typeface="+mn-lt"/>
                        </a:rPr>
                        <a:t>Form 8865 </a:t>
                      </a:r>
                      <a:br>
                        <a:rPr lang="en-US" sz="800" b="0" i="0" u="none" strike="noStrike" dirty="0">
                          <a:solidFill>
                            <a:schemeClr val="bg1"/>
                          </a:solidFill>
                          <a:effectLst/>
                          <a:latin typeface="+mn-lt"/>
                        </a:rPr>
                      </a:br>
                      <a:r>
                        <a:rPr lang="en-US" sz="800" b="0" i="0" u="none" strike="noStrike" dirty="0">
                          <a:solidFill>
                            <a:schemeClr val="bg1"/>
                          </a:solidFill>
                          <a:effectLst/>
                          <a:latin typeface="+mn-lt"/>
                        </a:rPr>
                        <a:t>Schedules K-2/K-3</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solidFill>
                            <a:schemeClr val="bg1"/>
                          </a:solidFill>
                          <a:effectLst/>
                          <a:latin typeface="+mn-lt"/>
                        </a:rPr>
                        <a:t>Final as of 11/14/22</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kern="1200" dirty="0">
                          <a:solidFill>
                            <a:schemeClr val="bg1"/>
                          </a:solidFill>
                          <a:effectLst/>
                          <a:latin typeface="+mn-lt"/>
                          <a:ea typeface="+mn-ea"/>
                          <a:cs typeface="+mn-cs"/>
                        </a:rPr>
                        <a:t>Final  of 2/1/23</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728" indent="-109728" algn="l" fontAlgn="ctr">
                        <a:buClr>
                          <a:schemeClr val="tx2"/>
                        </a:buClr>
                        <a:buSzPct val="110000"/>
                        <a:buFont typeface="EYInterstate Light" panose="02000506000000020004" pitchFamily="2" charset="0"/>
                        <a:buChar char="•"/>
                      </a:pPr>
                      <a:r>
                        <a:rPr lang="en-US" sz="800" b="0" i="0" u="none" strike="noStrike" kern="1200" dirty="0">
                          <a:solidFill>
                            <a:schemeClr val="bg1"/>
                          </a:solidFill>
                          <a:effectLst/>
                          <a:latin typeface="+mn-lt"/>
                          <a:ea typeface="+mn-ea"/>
                          <a:cs typeface="+mn-cs"/>
                        </a:rPr>
                        <a:t>Added “Reference ID” box on the top of every page</a:t>
                      </a:r>
                    </a:p>
                    <a:p>
                      <a:pPr marL="109728" indent="-109728" algn="l" fontAlgn="ctr">
                        <a:buClr>
                          <a:schemeClr val="tx2"/>
                        </a:buClr>
                        <a:buSzPct val="110000"/>
                        <a:buFont typeface="EYInterstate Light" panose="02000506000000020004" pitchFamily="2" charset="0"/>
                        <a:buChar char="•"/>
                      </a:pPr>
                      <a:r>
                        <a:rPr lang="en-US" sz="800" b="0" i="0" u="none" strike="noStrike" kern="1200" dirty="0">
                          <a:solidFill>
                            <a:schemeClr val="bg1"/>
                          </a:solidFill>
                          <a:effectLst/>
                          <a:latin typeface="+mn-lt"/>
                          <a:ea typeface="+mn-ea"/>
                          <a:cs typeface="+mn-cs"/>
                        </a:rPr>
                        <a:t>Part III Section 4, Line 3 added “Contested Tax” checkbox</a:t>
                      </a:r>
                    </a:p>
                    <a:p>
                      <a:pPr marL="109728" indent="-109728" algn="l" fontAlgn="ctr">
                        <a:buClr>
                          <a:schemeClr val="tx2"/>
                        </a:buClr>
                        <a:buSzPct val="110000"/>
                        <a:buFont typeface="EYInterstate Light" panose="02000506000000020004" pitchFamily="2" charset="0"/>
                        <a:buChar char="•"/>
                      </a:pPr>
                      <a:r>
                        <a:rPr lang="en-US" sz="800" b="0" i="0" u="none" strike="noStrike" kern="1200" dirty="0">
                          <a:solidFill>
                            <a:schemeClr val="bg1"/>
                          </a:solidFill>
                          <a:effectLst/>
                          <a:latin typeface="+mn-lt"/>
                          <a:ea typeface="+mn-ea"/>
                          <a:cs typeface="+mn-cs"/>
                        </a:rPr>
                        <a:t>Reporting guidance provided for passive foreign investment companies (PFICs) making a section 1296 election</a:t>
                      </a:r>
                    </a:p>
                    <a:p>
                      <a:pPr marL="109728" indent="-109728" algn="l" fontAlgn="ctr">
                        <a:buClr>
                          <a:schemeClr val="tx2"/>
                        </a:buClr>
                        <a:buSzPct val="110000"/>
                        <a:buFont typeface="EYInterstate Light" panose="02000506000000020004" pitchFamily="2" charset="0"/>
                        <a:buChar char="•"/>
                      </a:pPr>
                      <a:r>
                        <a:rPr lang="en-US" sz="800" b="0" i="0" u="none" strike="noStrike" kern="1200" dirty="0">
                          <a:solidFill>
                            <a:schemeClr val="bg1"/>
                          </a:solidFill>
                          <a:effectLst/>
                          <a:latin typeface="+mn-lt"/>
                          <a:ea typeface="+mn-ea"/>
                          <a:cs typeface="+mn-cs"/>
                        </a:rPr>
                        <a:t>Exceptions to filing provided for Parts V, VI and VII for certain fact patterns</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1873163"/>
                  </a:ext>
                </a:extLst>
              </a:tr>
              <a:tr h="554698">
                <a:tc>
                  <a:txBody>
                    <a:bodyPr/>
                    <a:lstStyle/>
                    <a:p>
                      <a:pPr algn="ctr" fontAlgn="ctr"/>
                      <a:r>
                        <a:rPr lang="en-US" sz="800" b="0" i="0" u="none" strike="noStrike" dirty="0">
                          <a:solidFill>
                            <a:schemeClr val="bg1"/>
                          </a:solidFill>
                          <a:effectLst/>
                          <a:latin typeface="+mn-lt"/>
                        </a:rPr>
                        <a:t>Form 1118</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solidFill>
                            <a:schemeClr val="bg1"/>
                          </a:solidFill>
                          <a:effectLst/>
                          <a:latin typeface="+mn-lt"/>
                        </a:rPr>
                        <a:t>Final as of 11/29/22</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kern="1200" dirty="0">
                          <a:solidFill>
                            <a:schemeClr val="bg1"/>
                          </a:solidFill>
                          <a:effectLst/>
                          <a:latin typeface="+mn-lt"/>
                          <a:ea typeface="+mn-ea"/>
                          <a:cs typeface="+mn-cs"/>
                        </a:rPr>
                        <a:t>Final as of 3/21/23</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728" lvl="0" indent="-109728" algn="l" fontAlgn="ctr">
                        <a:buClr>
                          <a:schemeClr val="tx2"/>
                        </a:buClr>
                        <a:buSzPct val="110000"/>
                        <a:buFont typeface="EYInterstate Light" panose="02000506000000020004" pitchFamily="2" charset="0"/>
                        <a:buChar char="•"/>
                      </a:pPr>
                      <a:r>
                        <a:rPr lang="en-US" sz="800" b="0" i="0" u="none" strike="noStrike" kern="1200" dirty="0">
                          <a:solidFill>
                            <a:schemeClr val="bg1"/>
                          </a:solidFill>
                          <a:effectLst/>
                          <a:latin typeface="+mn-lt"/>
                          <a:ea typeface="+mn-ea"/>
                          <a:cs typeface="+mn-cs"/>
                        </a:rPr>
                        <a:t>Schedule A, Line 14 “Apportioned Share of Deductions” updated to reference revised Schedule H, Part II and III</a:t>
                      </a:r>
                    </a:p>
                    <a:p>
                      <a:pPr marL="109728" lvl="0" indent="-109728" algn="l" fontAlgn="ctr">
                        <a:buClr>
                          <a:schemeClr val="tx2"/>
                        </a:buClr>
                        <a:buSzPct val="110000"/>
                        <a:buFont typeface="EYInterstate Light" panose="02000506000000020004" pitchFamily="2" charset="0"/>
                        <a:buChar char="•"/>
                      </a:pPr>
                      <a:r>
                        <a:rPr lang="en-US" sz="800" b="0" i="0" u="none" strike="noStrike" kern="1200" dirty="0">
                          <a:solidFill>
                            <a:schemeClr val="bg1"/>
                          </a:solidFill>
                          <a:effectLst/>
                          <a:latin typeface="+mn-lt"/>
                          <a:ea typeface="+mn-ea"/>
                          <a:cs typeface="+mn-cs"/>
                        </a:rPr>
                        <a:t>Schedule H, Part II — added stewardship deductions and other deductions allocated and apportioned based on assets</a:t>
                      </a:r>
                    </a:p>
                    <a:p>
                      <a:pPr marL="109728" lvl="0" indent="-109728" algn="l" fontAlgn="ctr">
                        <a:buClr>
                          <a:schemeClr val="tx2"/>
                        </a:buClr>
                        <a:buSzPct val="110000"/>
                        <a:buFont typeface="EYInterstate Light" panose="02000506000000020004" pitchFamily="2" charset="0"/>
                        <a:buChar char="•"/>
                      </a:pPr>
                      <a:r>
                        <a:rPr lang="en-US" sz="800" b="0" i="0" u="none" strike="noStrike" kern="1200" dirty="0">
                          <a:solidFill>
                            <a:schemeClr val="bg1"/>
                          </a:solidFill>
                          <a:effectLst/>
                          <a:latin typeface="+mn-lt"/>
                          <a:ea typeface="+mn-ea"/>
                          <a:cs typeface="+mn-cs"/>
                        </a:rPr>
                        <a:t>Schedule H, Part III (New) — provides more detailed break down of “Other Deductions” </a:t>
                      </a:r>
                    </a:p>
                    <a:p>
                      <a:pPr marL="109728" lvl="0" indent="-109728" algn="l" fontAlgn="ctr">
                        <a:buClr>
                          <a:schemeClr val="tx2"/>
                        </a:buClr>
                        <a:buSzPct val="110000"/>
                        <a:buFont typeface="EYInterstate Light" panose="02000506000000020004" pitchFamily="2" charset="0"/>
                        <a:buChar char="•"/>
                      </a:pPr>
                      <a:r>
                        <a:rPr lang="en-US" sz="800" b="0" i="0" u="none" strike="noStrike" kern="1200" dirty="0">
                          <a:solidFill>
                            <a:schemeClr val="bg1"/>
                          </a:solidFill>
                          <a:effectLst/>
                          <a:latin typeface="+mn-lt"/>
                          <a:ea typeface="+mn-ea"/>
                          <a:cs typeface="+mn-cs"/>
                        </a:rPr>
                        <a:t>Schedule L — New Part V for annual reporting for contested taxes</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249389"/>
                  </a:ext>
                </a:extLst>
              </a:tr>
              <a:tr h="417609">
                <a:tc>
                  <a:txBody>
                    <a:bodyPr/>
                    <a:lstStyle/>
                    <a:p>
                      <a:pPr algn="ctr" fontAlgn="ctr"/>
                      <a:r>
                        <a:rPr lang="en-US" sz="800" b="0" i="0" u="none" strike="noStrike" dirty="0">
                          <a:solidFill>
                            <a:schemeClr val="bg1"/>
                          </a:solidFill>
                          <a:effectLst/>
                          <a:latin typeface="+mn-lt"/>
                        </a:rPr>
                        <a:t>Form 1118 </a:t>
                      </a:r>
                      <a:br>
                        <a:rPr lang="en-US" sz="800" b="0" i="0" u="none" strike="noStrike" dirty="0">
                          <a:solidFill>
                            <a:schemeClr val="bg1"/>
                          </a:solidFill>
                          <a:effectLst/>
                          <a:latin typeface="+mn-lt"/>
                        </a:rPr>
                      </a:br>
                      <a:r>
                        <a:rPr lang="en-US" sz="800" b="0" i="0" u="none" strike="noStrike" dirty="0">
                          <a:solidFill>
                            <a:schemeClr val="bg1"/>
                          </a:solidFill>
                          <a:effectLst/>
                          <a:latin typeface="+mn-lt"/>
                        </a:rPr>
                        <a:t>Schedule L</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solidFill>
                            <a:schemeClr val="bg1"/>
                          </a:solidFill>
                          <a:effectLst/>
                          <a:latin typeface="+mn-lt"/>
                        </a:rPr>
                        <a:t>Final as of 11/30/22</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kern="1200" dirty="0">
                          <a:solidFill>
                            <a:schemeClr val="bg1"/>
                          </a:solidFill>
                          <a:effectLst/>
                          <a:latin typeface="+mn-lt"/>
                          <a:ea typeface="+mn-ea"/>
                          <a:cs typeface="+mn-cs"/>
                        </a:rPr>
                        <a:t>Final as of 01/03/23</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728" indent="-109728" algn="l" fontAlgn="ctr">
                        <a:buClr>
                          <a:schemeClr val="tx2"/>
                        </a:buClr>
                        <a:buSzPct val="110000"/>
                        <a:buFont typeface="EYInterstate Light" panose="02000506000000020004" pitchFamily="2" charset="0"/>
                        <a:buChar char="•"/>
                      </a:pPr>
                      <a:r>
                        <a:rPr lang="en-US" sz="800" b="0" i="0" u="none" strike="noStrike" kern="1200" dirty="0">
                          <a:solidFill>
                            <a:schemeClr val="bg1"/>
                          </a:solidFill>
                          <a:effectLst/>
                          <a:latin typeface="+mn-lt"/>
                          <a:ea typeface="+mn-ea"/>
                          <a:cs typeface="+mn-cs"/>
                        </a:rPr>
                        <a:t>Instructions include minor language updates and guidance on how to attach a PDF to the tax return</a:t>
                      </a:r>
                    </a:p>
                    <a:p>
                      <a:pPr marL="109728" indent="-109728" algn="l" fontAlgn="ctr">
                        <a:buClr>
                          <a:schemeClr val="tx2"/>
                        </a:buClr>
                        <a:buSzPct val="110000"/>
                        <a:buFont typeface="EYInterstate Light" panose="02000506000000020004" pitchFamily="2" charset="0"/>
                        <a:buChar char="•"/>
                      </a:pPr>
                      <a:r>
                        <a:rPr lang="en-US" sz="800" b="0" i="0" u="none" strike="noStrike" kern="1200" dirty="0">
                          <a:solidFill>
                            <a:schemeClr val="bg1"/>
                          </a:solidFill>
                          <a:effectLst/>
                          <a:latin typeface="+mn-lt"/>
                          <a:ea typeface="+mn-ea"/>
                          <a:cs typeface="+mn-cs"/>
                        </a:rPr>
                        <a:t>New columns added on Part III </a:t>
                      </a:r>
                    </a:p>
                    <a:p>
                      <a:pPr marL="109728" indent="-109728" algn="l" fontAlgn="ctr">
                        <a:buClr>
                          <a:schemeClr val="tx2"/>
                        </a:buClr>
                        <a:buSzPct val="110000"/>
                        <a:buFont typeface="EYInterstate Light" panose="02000506000000020004" pitchFamily="2" charset="0"/>
                        <a:buChar char="•"/>
                      </a:pPr>
                      <a:r>
                        <a:rPr lang="en-US" sz="800" b="0" i="0" u="none" strike="noStrike" kern="1200" dirty="0">
                          <a:solidFill>
                            <a:schemeClr val="bg1"/>
                          </a:solidFill>
                          <a:effectLst/>
                          <a:latin typeface="+mn-lt"/>
                          <a:ea typeface="+mn-ea"/>
                          <a:cs typeface="+mn-cs"/>
                        </a:rPr>
                        <a:t>New Part V for annual reporting for contested taxes</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0214323"/>
                  </a:ext>
                </a:extLst>
              </a:tr>
              <a:tr h="279037">
                <a:tc>
                  <a:txBody>
                    <a:bodyPr/>
                    <a:lstStyle/>
                    <a:p>
                      <a:pPr algn="ctr" fontAlgn="ctr"/>
                      <a:r>
                        <a:rPr lang="en-US" sz="800" b="0" i="0" u="none" strike="noStrike" dirty="0">
                          <a:solidFill>
                            <a:schemeClr val="bg1"/>
                          </a:solidFill>
                          <a:effectLst/>
                          <a:latin typeface="+mn-lt"/>
                        </a:rPr>
                        <a:t>Form 8990</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solidFill>
                            <a:schemeClr val="bg1"/>
                          </a:solidFill>
                          <a:effectLst/>
                          <a:latin typeface="+mn-lt"/>
                        </a:rPr>
                        <a:t>Final as of 1/24/23</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kern="1200" dirty="0">
                          <a:solidFill>
                            <a:schemeClr val="bg1"/>
                          </a:solidFill>
                          <a:effectLst/>
                          <a:latin typeface="+mn-lt"/>
                          <a:ea typeface="+mn-ea"/>
                          <a:cs typeface="+mn-cs"/>
                        </a:rPr>
                        <a:t>Final as of 1/25/23</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728" indent="-109728"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New Worksheet C to determine eligibility for safe-harbor election</a:t>
                      </a:r>
                    </a:p>
                    <a:p>
                      <a:pPr marL="109728" indent="-109728"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Instructions provide clarification regarding controlled foreign corporation (CFC) group election reporting</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1164468"/>
                  </a:ext>
                </a:extLst>
              </a:tr>
              <a:tr h="182721">
                <a:tc>
                  <a:txBody>
                    <a:bodyPr/>
                    <a:lstStyle/>
                    <a:p>
                      <a:pPr algn="ctr" fontAlgn="ctr"/>
                      <a:r>
                        <a:rPr lang="en-US" sz="800" b="0" i="0" u="none" strike="noStrike" dirty="0">
                          <a:solidFill>
                            <a:schemeClr val="bg1"/>
                          </a:solidFill>
                          <a:effectLst/>
                          <a:latin typeface="+mn-lt"/>
                        </a:rPr>
                        <a:t>Form 8991</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solidFill>
                            <a:schemeClr val="bg1"/>
                          </a:solidFill>
                          <a:effectLst/>
                          <a:latin typeface="+mn-lt"/>
                        </a:rPr>
                        <a:t>Final as of 7/15/22</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kern="1200" dirty="0">
                          <a:solidFill>
                            <a:schemeClr val="bg1"/>
                          </a:solidFill>
                          <a:effectLst/>
                          <a:latin typeface="+mn-lt"/>
                          <a:ea typeface="+mn-ea"/>
                          <a:cs typeface="+mn-cs"/>
                        </a:rPr>
                        <a:t>Final as of 7/15/22</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728" indent="-109728"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No form change and minor instruction changes</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0455822"/>
                  </a:ext>
                </a:extLst>
              </a:tr>
              <a:tr h="143432">
                <a:tc>
                  <a:txBody>
                    <a:bodyPr/>
                    <a:lstStyle/>
                    <a:p>
                      <a:pPr algn="ctr" fontAlgn="ctr"/>
                      <a:r>
                        <a:rPr lang="en-US" sz="800" b="0" i="0" u="none" strike="noStrike" dirty="0">
                          <a:solidFill>
                            <a:schemeClr val="bg1"/>
                          </a:solidFill>
                          <a:effectLst/>
                          <a:latin typeface="+mn-lt"/>
                        </a:rPr>
                        <a:t>Form 8992</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solidFill>
                            <a:schemeClr val="bg1"/>
                          </a:solidFill>
                          <a:effectLst/>
                          <a:latin typeface="+mn-lt"/>
                        </a:rPr>
                        <a:t>Final as of 12/14/22</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kern="1200" dirty="0">
                          <a:solidFill>
                            <a:schemeClr val="bg1"/>
                          </a:solidFill>
                          <a:effectLst/>
                          <a:latin typeface="+mn-lt"/>
                          <a:ea typeface="+mn-ea"/>
                          <a:cs typeface="+mn-cs"/>
                        </a:rPr>
                        <a:t>Final as of 1/3/23</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728" indent="-109728"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Schedules A and B require an </a:t>
                      </a:r>
                      <a:r>
                        <a:rPr lang="en-US" sz="800" b="0" i="0" kern="1200" dirty="0">
                          <a:solidFill>
                            <a:schemeClr val="bg1"/>
                          </a:solidFill>
                          <a:effectLst/>
                          <a:latin typeface="+mn-lt"/>
                          <a:ea typeface="+mn-ea"/>
                          <a:cs typeface="+mn-cs"/>
                        </a:rPr>
                        <a:t>Employer Identification Number (EIN)</a:t>
                      </a:r>
                      <a:r>
                        <a:rPr lang="en-US" sz="800" b="0" i="0" u="none" strike="noStrike" dirty="0">
                          <a:solidFill>
                            <a:schemeClr val="bg1"/>
                          </a:solidFill>
                          <a:effectLst/>
                          <a:latin typeface="+mn-lt"/>
                        </a:rPr>
                        <a:t> or reference IDs</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3163693"/>
                  </a:ext>
                </a:extLst>
              </a:tr>
              <a:tr h="143432">
                <a:tc>
                  <a:txBody>
                    <a:bodyPr/>
                    <a:lstStyle/>
                    <a:p>
                      <a:pPr algn="ctr" fontAlgn="ctr"/>
                      <a:r>
                        <a:rPr lang="en-US" sz="800" b="0" i="0" u="none" strike="noStrike" dirty="0">
                          <a:solidFill>
                            <a:schemeClr val="bg1"/>
                          </a:solidFill>
                          <a:effectLst/>
                          <a:latin typeface="+mn-lt"/>
                        </a:rPr>
                        <a:t>Form 8993</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solidFill>
                            <a:schemeClr val="bg1"/>
                          </a:solidFill>
                          <a:effectLst/>
                          <a:latin typeface="+mn-lt"/>
                        </a:rPr>
                        <a:t>Final as of 12/23/21</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kern="1200" dirty="0">
                          <a:solidFill>
                            <a:schemeClr val="bg1"/>
                          </a:solidFill>
                          <a:effectLst/>
                          <a:latin typeface="+mn-lt"/>
                          <a:ea typeface="+mn-ea"/>
                          <a:cs typeface="+mn-cs"/>
                        </a:rPr>
                        <a:t>Final as of 1/18/22</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728" indent="-109728"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No changes to the form or instructions</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7686054"/>
                  </a:ext>
                </a:extLst>
              </a:tr>
              <a:tr h="143432">
                <a:tc>
                  <a:txBody>
                    <a:bodyPr/>
                    <a:lstStyle/>
                    <a:p>
                      <a:pPr algn="ctr" fontAlgn="ctr"/>
                      <a:r>
                        <a:rPr lang="en-US" sz="800" b="0" i="0" u="none" strike="noStrike" dirty="0">
                          <a:solidFill>
                            <a:schemeClr val="bg1"/>
                          </a:solidFill>
                          <a:effectLst/>
                          <a:latin typeface="+mn-lt"/>
                        </a:rPr>
                        <a:t>Form 5472</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solidFill>
                            <a:schemeClr val="bg1"/>
                          </a:solidFill>
                          <a:effectLst/>
                          <a:latin typeface="+mn-lt"/>
                        </a:rPr>
                        <a:t>Final as of 12/14/22</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kern="1200" dirty="0">
                          <a:solidFill>
                            <a:schemeClr val="bg1"/>
                          </a:solidFill>
                          <a:effectLst/>
                          <a:latin typeface="+mn-lt"/>
                          <a:ea typeface="+mn-ea"/>
                          <a:cs typeface="+mn-cs"/>
                        </a:rPr>
                        <a:t>Final as of 1/20/23</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9728" indent="-109728"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Language updates to Part VII question 41 regarding FDII to align with final regulations</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9300649"/>
                  </a:ext>
                </a:extLst>
              </a:tr>
              <a:tr h="828875">
                <a:tc>
                  <a:txBody>
                    <a:bodyPr/>
                    <a:lstStyle/>
                    <a:p>
                      <a:pPr algn="ctr" fontAlgn="ctr"/>
                      <a:r>
                        <a:rPr lang="en-US" sz="800" b="0" i="0" u="none" strike="noStrike" dirty="0">
                          <a:solidFill>
                            <a:schemeClr val="bg1"/>
                          </a:solidFill>
                          <a:effectLst/>
                          <a:latin typeface="+mn-lt"/>
                        </a:rPr>
                        <a:t>Form 1120F</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dirty="0">
                          <a:solidFill>
                            <a:schemeClr val="bg1"/>
                          </a:solidFill>
                          <a:effectLst/>
                          <a:latin typeface="+mn-lt"/>
                        </a:rPr>
                        <a:t>Final as of 1/20/23</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kern="1200" dirty="0">
                          <a:solidFill>
                            <a:schemeClr val="bg1"/>
                          </a:solidFill>
                          <a:effectLst/>
                          <a:latin typeface="+mn-lt"/>
                          <a:ea typeface="+mn-ea"/>
                          <a:cs typeface="+mn-cs"/>
                        </a:rPr>
                        <a:t>Final for Sch H, </a:t>
                      </a:r>
                      <a:br>
                        <a:rPr lang="en-US" sz="900" b="0" i="0" u="none" strike="noStrike" kern="1200" dirty="0">
                          <a:solidFill>
                            <a:schemeClr val="bg1"/>
                          </a:solidFill>
                          <a:effectLst/>
                          <a:latin typeface="+mn-lt"/>
                          <a:ea typeface="+mn-ea"/>
                          <a:cs typeface="+mn-cs"/>
                        </a:rPr>
                      </a:br>
                      <a:r>
                        <a:rPr lang="en-US" sz="900" b="0" i="0" u="none" strike="noStrike" kern="1200" dirty="0">
                          <a:solidFill>
                            <a:schemeClr val="bg1"/>
                          </a:solidFill>
                          <a:effectLst/>
                          <a:latin typeface="+mn-lt"/>
                          <a:ea typeface="+mn-ea"/>
                          <a:cs typeface="+mn-cs"/>
                        </a:rPr>
                        <a:t>Sch P, Sch I and Sch M-3</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kern="1200" dirty="0">
                          <a:solidFill>
                            <a:schemeClr val="bg1"/>
                          </a:solidFill>
                          <a:effectLst/>
                          <a:latin typeface="+mn-lt"/>
                          <a:ea typeface="+mn-ea"/>
                          <a:cs typeface="+mn-cs"/>
                        </a:rPr>
                        <a:t>1120-F</a:t>
                      </a:r>
                      <a:br>
                        <a:rPr lang="en-US" sz="900" b="0" i="0" u="none" strike="noStrike" kern="1200" dirty="0">
                          <a:solidFill>
                            <a:schemeClr val="bg1"/>
                          </a:solidFill>
                          <a:effectLst/>
                          <a:latin typeface="+mn-lt"/>
                          <a:ea typeface="+mn-ea"/>
                          <a:cs typeface="+mn-cs"/>
                        </a:rPr>
                      </a:br>
                      <a:endParaRPr lang="en-US" sz="900" b="0" i="0" u="none" strike="noStrike" kern="1200" dirty="0">
                        <a:solidFill>
                          <a:schemeClr val="bg1"/>
                        </a:solidFill>
                        <a:effectLst/>
                        <a:latin typeface="+mn-lt"/>
                        <a:ea typeface="+mn-ea"/>
                        <a:cs typeface="+mn-cs"/>
                      </a:endParaRP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728" marR="0" lvl="0" indent="-109728" algn="l" defTabSz="914400" rtl="0" eaLnBrk="1" fontAlgn="ctr" latinLnBrk="0" hangingPunct="1">
                        <a:lnSpc>
                          <a:spcPct val="100000"/>
                        </a:lnSpc>
                        <a:spcBef>
                          <a:spcPts val="0"/>
                        </a:spcBef>
                        <a:spcAft>
                          <a:spcPts val="0"/>
                        </a:spcAft>
                        <a:buClr>
                          <a:schemeClr val="tx2"/>
                        </a:buClr>
                        <a:buSzPct val="110000"/>
                        <a:buFont typeface="EYInterstate Light" panose="02000506000000020004" pitchFamily="2" charset="0"/>
                        <a:buChar char="•"/>
                        <a:tabLst/>
                        <a:defRPr/>
                      </a:pPr>
                      <a:r>
                        <a:rPr lang="en-US" sz="800" b="0" i="0" u="none" strike="noStrike" dirty="0">
                          <a:solidFill>
                            <a:schemeClr val="bg1"/>
                          </a:solidFill>
                          <a:effectLst/>
                          <a:latin typeface="+mn-lt"/>
                        </a:rPr>
                        <a:t>A corporate alternative minimum tax (CAMT) may apply to applicable corporations for tax years after 12/31/22</a:t>
                      </a:r>
                    </a:p>
                    <a:p>
                      <a:pPr marL="109728" marR="0" lvl="0" indent="-109728" algn="l" defTabSz="914400" rtl="0" eaLnBrk="1" fontAlgn="ctr" latinLnBrk="0" hangingPunct="1">
                        <a:lnSpc>
                          <a:spcPct val="100000"/>
                        </a:lnSpc>
                        <a:spcBef>
                          <a:spcPts val="0"/>
                        </a:spcBef>
                        <a:spcAft>
                          <a:spcPts val="0"/>
                        </a:spcAft>
                        <a:buClr>
                          <a:schemeClr val="tx2"/>
                        </a:buClr>
                        <a:buSzPct val="110000"/>
                        <a:buFont typeface="EYInterstate Light" panose="02000506000000020004" pitchFamily="2" charset="0"/>
                        <a:buChar char="•"/>
                        <a:tabLst/>
                        <a:defRPr/>
                      </a:pPr>
                      <a:r>
                        <a:rPr lang="en-US" sz="800" b="0" i="0" u="none" strike="noStrike" dirty="0">
                          <a:solidFill>
                            <a:schemeClr val="bg1"/>
                          </a:solidFill>
                          <a:effectLst/>
                          <a:latin typeface="+mn-lt"/>
                        </a:rPr>
                        <a:t>Principal business activity codes have been updated</a:t>
                      </a:r>
                    </a:p>
                    <a:p>
                      <a:pPr marL="109728" indent="-109728"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Forms 1042-S, 8805 or 8288-A must be attached to claim credits for withholding taxes</a:t>
                      </a:r>
                    </a:p>
                    <a:p>
                      <a:pPr marL="109728" indent="-109728"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Schedule H — If the foreign corporation receives a K-3, there are specific instructions for reporting expenses on Schedule H</a:t>
                      </a:r>
                    </a:p>
                    <a:p>
                      <a:pPr marL="109728" indent="-109728"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Schedule I — Updated to align with Reg. Section 1.882-5</a:t>
                      </a:r>
                    </a:p>
                    <a:p>
                      <a:pPr marL="109728" indent="-109728" algn="l" fontAlgn="ctr">
                        <a:buClr>
                          <a:schemeClr val="tx2"/>
                        </a:buClr>
                        <a:buSzPct val="110000"/>
                        <a:buFont typeface="EYInterstate Light" panose="02000506000000020004" pitchFamily="2" charset="0"/>
                        <a:buChar char="•"/>
                      </a:pPr>
                      <a:r>
                        <a:rPr lang="en-US" sz="800" b="0" i="0" u="none" strike="noStrike" dirty="0">
                          <a:solidFill>
                            <a:schemeClr val="bg1"/>
                          </a:solidFill>
                          <a:effectLst/>
                          <a:latin typeface="+mn-lt"/>
                        </a:rPr>
                        <a:t>Schedule P — List of Foreign Interests in Partnerships (Parts IV and V)</a:t>
                      </a:r>
                    </a:p>
                  </a:txBody>
                  <a:tcPr marL="27432" marR="27432" marT="18288" marB="18288" anchor="ctr">
                    <a:lnL w="6350" cap="flat" cmpd="sng" algn="ctr">
                      <a:solidFill>
                        <a:srgbClr val="C4C4CD"/>
                      </a:solidFill>
                      <a:prstDash val="solid"/>
                      <a:round/>
                      <a:headEnd type="none" w="med" len="med"/>
                      <a:tailEnd type="none" w="med" len="med"/>
                    </a:lnL>
                    <a:lnR w="6350" cap="flat" cmpd="sng" algn="ctr">
                      <a:solidFill>
                        <a:srgbClr val="C4C4CD"/>
                      </a:solidFill>
                      <a:prstDash val="solid"/>
                      <a:round/>
                      <a:headEnd type="none" w="med" len="med"/>
                      <a:tailEnd type="none" w="med" len="med"/>
                    </a:lnR>
                    <a:lnT w="6350" cap="flat" cmpd="sng" algn="ctr">
                      <a:solidFill>
                        <a:srgbClr val="C4C4CD"/>
                      </a:solidFill>
                      <a:prstDash val="solid"/>
                      <a:round/>
                      <a:headEnd type="none" w="med" len="med"/>
                      <a:tailEnd type="none" w="med" len="med"/>
                    </a:lnT>
                    <a:lnB w="635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028432"/>
                  </a:ext>
                </a:extLst>
              </a:tr>
            </a:tbl>
          </a:graphicData>
        </a:graphic>
      </p:graphicFrame>
      <p:sp>
        <p:nvSpPr>
          <p:cNvPr id="6" name="Footer Placeholder 4">
            <a:extLst>
              <a:ext uri="{FF2B5EF4-FFF2-40B4-BE49-F238E27FC236}">
                <a16:creationId xmlns:a16="http://schemas.microsoft.com/office/drawing/2014/main" id="{CFCA04EF-2548-42E8-A8F8-6A07D53E9624}"/>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Exempt Organization Future Tax Leaders | International tax update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891DFF-B083-43A4-8DC7-4276077F35D0}"/>
              </a:ext>
            </a:extLst>
          </p:cNvPr>
          <p:cNvSpPr>
            <a:spLocks noGrp="1"/>
          </p:cNvSpPr>
          <p:nvPr>
            <p:ph type="body" sz="quarter" idx="14"/>
          </p:nvPr>
        </p:nvSpPr>
        <p:spPr/>
        <p:txBody>
          <a:bodyPr/>
          <a:lstStyle/>
          <a:p>
            <a:pPr marR="0" lvl="0" fontAlgn="auto">
              <a:lnSpc>
                <a:spcPct val="100000"/>
              </a:lnSpc>
              <a:spcAft>
                <a:spcPts val="0"/>
              </a:spcAft>
              <a:tabLst/>
              <a:defRPr/>
            </a:pPr>
            <a:r>
              <a:rPr lang="en-US" dirty="0">
                <a:solidFill>
                  <a:srgbClr val="2E2E38"/>
                </a:solidFill>
                <a:latin typeface="+mj-lt"/>
              </a:rPr>
              <a:t>Form 5471 changes</a:t>
            </a:r>
            <a:endParaRPr lang="en-GB" dirty="0">
              <a:solidFill>
                <a:srgbClr val="2E2E38"/>
              </a:solidFill>
              <a:latin typeface="+mj-lt"/>
            </a:endParaRPr>
          </a:p>
          <a:p>
            <a:endParaRPr lang="en-US" dirty="0"/>
          </a:p>
        </p:txBody>
      </p:sp>
      <p:sp>
        <p:nvSpPr>
          <p:cNvPr id="4" name="Footer Placeholder 4">
            <a:extLst>
              <a:ext uri="{FF2B5EF4-FFF2-40B4-BE49-F238E27FC236}">
                <a16:creationId xmlns:a16="http://schemas.microsoft.com/office/drawing/2014/main" id="{609D74F0-7057-4CAC-ABDA-166958782A19}"/>
              </a:ext>
            </a:extLst>
          </p:cNvPr>
          <p:cNvSpPr>
            <a:spLocks noGrp="1"/>
          </p:cNvSpPr>
          <p:nvPr>
            <p:ph type="ftr" sz="quarter" idx="11"/>
          </p:nvPr>
        </p:nvSpPr>
        <p:spPr>
          <a:xfrm>
            <a:off x="3239188" y="6471244"/>
            <a:ext cx="4023360" cy="180000"/>
          </a:xfrm>
        </p:spPr>
        <p:txBody>
          <a:bodyPr/>
          <a:lstStyle>
            <a:defPPr>
              <a:defRPr lang="en-US"/>
            </a:defPPr>
            <a:lvl1pPr marL="0" algn="ctr" defTabSz="914400" rtl="0" eaLnBrk="1" latinLnBrk="0" hangingPunct="1">
              <a:defRPr lang="en-US"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Exempt Organization Future Tax Leaders | International tax update</a:t>
            </a:r>
          </a:p>
        </p:txBody>
      </p:sp>
    </p:spTree>
    <p:extLst>
      <p:ext uri="{BB962C8B-B14F-4D97-AF65-F5344CB8AC3E}">
        <p14:creationId xmlns:p14="http://schemas.microsoft.com/office/powerpoint/2010/main" val="3096358415"/>
      </p:ext>
    </p:extLst>
  </p:cSld>
  <p:clrMapOvr>
    <a:masterClrMapping/>
  </p:clrMapOvr>
</p:sld>
</file>

<file path=ppt/theme/theme1.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2.xml><?xml version="1.0" encoding="utf-8"?>
<a:theme xmlns:a="http://schemas.openxmlformats.org/drawingml/2006/main" name="3_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79A584A6DCB849A1E5CA596A7D852E" ma:contentTypeVersion="9" ma:contentTypeDescription="Create a new document." ma:contentTypeScope="" ma:versionID="3bff702b9022da88843a68aec20da986">
  <xsd:schema xmlns:xsd="http://www.w3.org/2001/XMLSchema" xmlns:xs="http://www.w3.org/2001/XMLSchema" xmlns:p="http://schemas.microsoft.com/office/2006/metadata/properties" xmlns:ns2="837f61bc-e404-496a-87c4-fe63c67275c1" xmlns:ns3="fb0825ad-cc8b-43e1-8337-5e6706acaec1" targetNamespace="http://schemas.microsoft.com/office/2006/metadata/properties" ma:root="true" ma:fieldsID="8b1ce1b0833d0cbaf50bf6a6e70c7f96" ns2:_="" ns3:_="">
    <xsd:import namespace="837f61bc-e404-496a-87c4-fe63c67275c1"/>
    <xsd:import namespace="fb0825ad-cc8b-43e1-8337-5e6706acae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61bc-e404-496a-87c4-fe63c6727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0825ad-cc8b-43e1-8337-5e6706acae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5689D-5835-4F92-8308-92B900A0E4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61bc-e404-496a-87c4-fe63c67275c1"/>
    <ds:schemaRef ds:uri="fb0825ad-cc8b-43e1-8337-5e6706acae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6CA462-FA67-4C4D-A536-51DA6221F9A8}">
  <ds:schemaRefs>
    <ds:schemaRef ds:uri="http://schemas.microsoft.com/office/infopath/2007/PartnerControls"/>
    <ds:schemaRef ds:uri="http://purl.org/dc/elements/1.1/"/>
    <ds:schemaRef ds:uri="http://schemas.microsoft.com/office/2006/metadata/properties"/>
    <ds:schemaRef ds:uri="http://purl.org/dc/terms/"/>
    <ds:schemaRef ds:uri="8b74b543-31da-4d1a-8eed-941f8f03c1ca"/>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3F935F7-3FA7-4982-9E26-9822CE4E28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9888</Words>
  <Application>Microsoft Office PowerPoint</Application>
  <PresentationFormat>Custom</PresentationFormat>
  <Paragraphs>871</Paragraphs>
  <Slides>79</Slides>
  <Notes>16</Notes>
  <HiddenSlides>0</HiddenSlides>
  <MMClips>0</MMClips>
  <ScaleCrop>false</ScaleCrop>
  <HeadingPairs>
    <vt:vector size="4" baseType="variant">
      <vt:variant>
        <vt:lpstr>Theme</vt:lpstr>
      </vt:variant>
      <vt:variant>
        <vt:i4>2</vt:i4>
      </vt:variant>
      <vt:variant>
        <vt:lpstr>Slide Titles</vt:lpstr>
      </vt:variant>
      <vt:variant>
        <vt:i4>79</vt:i4>
      </vt:variant>
    </vt:vector>
  </HeadingPairs>
  <TitlesOfParts>
    <vt:vector size="81" baseType="lpstr">
      <vt:lpstr>EY light background</vt:lpstr>
      <vt:lpstr>3_EY dark background</vt:lpstr>
      <vt:lpstr>Exempt Organization  Future Tax Leaders</vt:lpstr>
      <vt:lpstr>Disclaimer</vt:lpstr>
      <vt:lpstr>PowerPoint Presentation</vt:lpstr>
      <vt:lpstr>PowerPoint Presentation</vt:lpstr>
      <vt:lpstr>PowerPoint Presentation</vt:lpstr>
      <vt:lpstr>PowerPoint Presentation</vt:lpstr>
      <vt:lpstr>PowerPoint Presentation</vt:lpstr>
      <vt:lpstr>Overview of international forms changes</vt:lpstr>
      <vt:lpstr>PowerPoint Presentation</vt:lpstr>
      <vt:lpstr>Form 5471, updates to instructions</vt:lpstr>
      <vt:lpstr>Form 5471, Schedule G</vt:lpstr>
      <vt:lpstr>Form 5471, Schedule G (cont.)</vt:lpstr>
      <vt:lpstr>Form 5471, Schedule Q</vt:lpstr>
      <vt:lpstr>Form 5471, Schedule Q (cont.) </vt:lpstr>
      <vt:lpstr>Form 5471, other changes</vt:lpstr>
      <vt:lpstr>PowerPoint Presentation</vt:lpstr>
      <vt:lpstr>PowerPoint Presentation</vt:lpstr>
      <vt:lpstr>Form 8865 — instructions</vt:lpstr>
      <vt:lpstr>PowerPoint Presentation</vt:lpstr>
      <vt:lpstr>What we heard: Schedules K-2 and K-3 (2021 filing season)</vt:lpstr>
      <vt:lpstr>Schedules K-2 and K-3 (2022 filing season)</vt:lpstr>
      <vt:lpstr> Schedules K-2 and K-3 changes from 2021 to 2022 forms </vt:lpstr>
      <vt:lpstr> Schedules K-2 and K-3 changes from 2021 to 2022 forms </vt:lpstr>
      <vt:lpstr> Schedules K-2 and K-3 changes from 2021 to 2022 forms </vt:lpstr>
      <vt:lpstr>PowerPoint Presentation</vt:lpstr>
      <vt:lpstr>Form 8990 Limitation on Business Interest Expense Under Section 163(j)</vt:lpstr>
      <vt:lpstr>Form 8990 Limitation on Business Interest Expense Under Section 163(j) (cont.)</vt:lpstr>
      <vt:lpstr>Form 8990 Limitation on Business Interest Expense Under Section 163(j) (cont.)</vt:lpstr>
      <vt:lpstr>Form 8990 Limitation on Business Interest Expense Under section 163(j) (cont.)</vt:lpstr>
      <vt:lpstr>PowerPoint Presentation</vt:lpstr>
      <vt:lpstr>Form 8991 Tax on Base Erosion Payments of Taxpayers With Substantial Gross Receipts</vt:lpstr>
      <vt:lpstr>Form 8991 Tax on Base Erosion Payments of Taxpayers With Substantial Gross Receipts (cont.)</vt:lpstr>
      <vt:lpstr>PowerPoint Presentation</vt:lpstr>
      <vt:lpstr>Form 8992 US Shareholder Calculation of Global Intangible Low-Taxed Income (GILTI) </vt:lpstr>
      <vt:lpstr>PowerPoint Presentation</vt:lpstr>
      <vt:lpstr>Form 5471 filing requirements</vt:lpstr>
      <vt:lpstr>Form 5471 categories of filers</vt:lpstr>
      <vt:lpstr>Form 5471 categories of filers (cont.) Note related to Category 1 filers</vt:lpstr>
      <vt:lpstr>Form 5471 categories of filers (cont.)</vt:lpstr>
      <vt:lpstr>Form 5471 categories of filers (cont.)</vt:lpstr>
      <vt:lpstr>Form 5471: Certain Category 1 and 5 filers</vt:lpstr>
      <vt:lpstr>Form 5471: Certain Category 1 and 5 filers (cont.)</vt:lpstr>
      <vt:lpstr>Form 5471 filing requirements</vt:lpstr>
      <vt:lpstr>PowerPoint Presentation</vt:lpstr>
      <vt:lpstr>PowerPoint Presentation</vt:lpstr>
      <vt:lpstr>Penalties for failure to file Form 5471 under Section 6038*</vt:lpstr>
      <vt:lpstr>Things to watch for</vt:lpstr>
      <vt:lpstr>Example: indirect filing requirements</vt:lpstr>
      <vt:lpstr>Example: master-feeder structure</vt:lpstr>
      <vt:lpstr>PowerPoint Presentation</vt:lpstr>
      <vt:lpstr>PowerPoint Presentation</vt:lpstr>
      <vt:lpstr>Getting ready for 2022 compliance</vt:lpstr>
      <vt:lpstr>PowerPoint Presentation</vt:lpstr>
      <vt:lpstr>Considerations with international tax</vt:lpstr>
      <vt:lpstr>What’s changing and why</vt:lpstr>
      <vt:lpstr>PE and OECD Pillar Two</vt:lpstr>
      <vt:lpstr>OECD Pillar Two — new global minimum tax</vt:lpstr>
      <vt:lpstr>Pillar Two — scope of GloBE</vt:lpstr>
      <vt:lpstr>OECD Pillar Two — exclusions</vt:lpstr>
      <vt:lpstr>OECD Pillar Two — exclusions (cont.)</vt:lpstr>
      <vt:lpstr>OECD Pillar Two — next steps</vt:lpstr>
      <vt:lpstr>PowerPoint Presentation</vt:lpstr>
      <vt:lpstr>Example of an evolving landscape: India</vt:lpstr>
      <vt:lpstr>India also expands scope of ‘digital GST’ to non-automated services  Applicable to online programs being offered by foreign institutions</vt:lpstr>
      <vt:lpstr>Singapore expands scope of ‘digital services’ to ‘remote services’  Applicable to online programs being offered by foreign institutions</vt:lpstr>
      <vt:lpstr>What should institutions do today?</vt:lpstr>
      <vt:lpstr>PowerPoint Presentation</vt:lpstr>
      <vt:lpstr>PowerPoint Presentation</vt:lpstr>
      <vt:lpstr>The path to success: a roadmap for remote work outside the US</vt:lpstr>
      <vt:lpstr>Additional considerations (not an exhaustive list)</vt:lpstr>
      <vt:lpstr>PowerPoint Presentation</vt:lpstr>
      <vt:lpstr>FATCA and CRS overview </vt:lpstr>
      <vt:lpstr>FATCA and CRS IITC executive summary</vt:lpstr>
      <vt:lpstr>FATCA vs. CRS — a comparison</vt:lpstr>
      <vt:lpstr>Entities analysis of CRS — an overview</vt:lpstr>
      <vt:lpstr>PowerPoint Presentation</vt:lpstr>
      <vt:lpstr>Scholarships and fellowship grants to non-degree candidates</vt:lpstr>
      <vt:lpstr>Targeted grants issued to NRAs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2211-4142995_Day2_Session3_Part I_Final</dc:title>
  <dc:creator/>
  <cp:keywords/>
  <cp:lastModifiedBy/>
  <cp:revision>126</cp:revision>
  <dcterms:created xsi:type="dcterms:W3CDTF">2020-06-09T18:31:46Z</dcterms:created>
  <dcterms:modified xsi:type="dcterms:W3CDTF">2023-06-30T12:30:19Z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ppReportDate">
    <vt:lpwstr/>
  </property>
  <property fmtid="{D5CDD505-2E9C-101B-9397-08002B2CF9AE}" pid="3" name="WppReportVersion">
    <vt:lpwstr>Version 1.0</vt:lpwstr>
  </property>
  <property fmtid="{D5CDD505-2E9C-101B-9397-08002B2CF9AE}" pid="4" name="WppReportDraft">
    <vt:lpwstr>(Draft)</vt:lpwstr>
  </property>
  <property fmtid="{D5CDD505-2E9C-101B-9397-08002B2CF9AE}" pid="5" name="WppReportCurrencySymbol">
    <vt:lpwstr>$</vt:lpwstr>
  </property>
  <property fmtid="{D5CDD505-2E9C-101B-9397-08002B2CF9AE}" pid="6" name="WppReportDashboardTitleText">
    <vt:lpwstr>Dashboard</vt:lpwstr>
  </property>
  <property fmtid="{D5CDD505-2E9C-101B-9397-08002B2CF9AE}" pid="7" name="WppReportShortPageNumberFormat">
    <vt:lpwstr>Page &lt;#&gt;</vt:lpwstr>
  </property>
  <property fmtid="{D5CDD505-2E9C-101B-9397-08002B2CF9AE}" pid="8" name="WppReportLongPageNumberFormat">
    <vt:lpwstr>Page &lt;#&gt; of &lt;PageCount&gt;</vt:lpwstr>
  </property>
  <property fmtid="{D5CDD505-2E9C-101B-9397-08002B2CF9AE}" pid="9" name="WppReportTocTitleText">
    <vt:lpwstr>Table of contents</vt:lpwstr>
  </property>
  <property fmtid="{D5CDD505-2E9C-101B-9397-08002B2CF9AE}" pid="10" name="WppReportIsTocUpdateRecommended">
    <vt:bool>true</vt:bool>
  </property>
  <property fmtid="{D5CDD505-2E9C-101B-9397-08002B2CF9AE}" pid="11" name="ContentTypeId">
    <vt:lpwstr>0x0101002E79A584A6DCB849A1E5CA596A7D852E</vt:lpwstr>
  </property>
  <property fmtid="{D5CDD505-2E9C-101B-9397-08002B2CF9AE}" pid="12" name="WppReportPropertiesLastWrittenToDocument">
    <vt:filetime>2023-05-04T06:19:10Z</vt:filetime>
  </property>
</Properties>
</file>